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92" r:id="rId4"/>
    <p:sldId id="260" r:id="rId5"/>
    <p:sldId id="262" r:id="rId6"/>
    <p:sldId id="274" r:id="rId7"/>
    <p:sldId id="298" r:id="rId8"/>
    <p:sldId id="299" r:id="rId9"/>
    <p:sldId id="301" r:id="rId10"/>
    <p:sldId id="302" r:id="rId11"/>
    <p:sldId id="288" r:id="rId12"/>
    <p:sldId id="294" r:id="rId13"/>
    <p:sldId id="295" r:id="rId14"/>
    <p:sldId id="303" r:id="rId15"/>
    <p:sldId id="284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D"/>
    <a:srgbClr val="F18420"/>
    <a:srgbClr val="F99B1C"/>
    <a:srgbClr val="FFE6CC"/>
    <a:srgbClr val="FFF3E7"/>
    <a:srgbClr val="FFF317"/>
    <a:srgbClr val="E62B25"/>
    <a:srgbClr val="E78E24"/>
    <a:srgbClr val="BFBFBF"/>
    <a:srgbClr val="F26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7" autoAdjust="0"/>
    <p:restoredTop sz="95627" autoAdjust="0"/>
  </p:normalViewPr>
  <p:slideViewPr>
    <p:cSldViewPr>
      <p:cViewPr varScale="1">
        <p:scale>
          <a:sx n="111" d="100"/>
          <a:sy n="111" d="100"/>
        </p:scale>
        <p:origin x="16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snokov-ma\Downloads\&#1050;&#1086;&#1087;&#1080;&#1103;%20&#1044;&#1083;&#1103;%20&#1089;&#1083;&#1072;&#1081;&#1076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snokov-ma\Downloads\&#1050;&#1086;&#1087;&#1080;&#1103;%20&#1044;&#1083;&#1103;%20&#1089;&#1083;&#1072;&#1081;&#1076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реализации проектов в сфере здравоохранения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33333333333333"/>
          <c:y val="0.19444444444444445"/>
          <c:w val="0.52620406824146981"/>
          <c:h val="0.754629629629629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</a:t>
                    </a:r>
                    <a:r>
                      <a:rPr lang="en-US" sz="16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47</a:t>
                    </a:r>
                    <a:endParaRPr lang="en-US" sz="16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'[Копия Для слайдов.xlsx]Проекты'!$C$2:$E$2</c:f>
              <c:strCache>
                <c:ptCount val="3"/>
                <c:pt idx="0">
                  <c:v>реализовано</c:v>
                </c:pt>
                <c:pt idx="1">
                  <c:v>в процессе реализации</c:v>
                </c:pt>
                <c:pt idx="2">
                  <c:v>не реализовано</c:v>
                </c:pt>
              </c:strCache>
            </c:strRef>
          </c:cat>
          <c:val>
            <c:numRef>
              <c:f>'[Копия Для слайдов.xlsx]Проекты'!$C$3:$E$3</c:f>
              <c:numCache>
                <c:formatCode>General</c:formatCode>
                <c:ptCount val="3"/>
                <c:pt idx="0">
                  <c:v>254</c:v>
                </c:pt>
                <c:pt idx="1">
                  <c:v>460</c:v>
                </c:pt>
                <c:pt idx="2">
                  <c:v>191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реализации проектов в сфере образования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2"/>
          <c:y val="0.21379629629629635"/>
          <c:w val="0.58175962379702539"/>
          <c:h val="0.647314814814814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973097112860836E-2"/>
                  <c:y val="0.1277887139107611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'[Копия Для слайдов.xlsx]Проекты'!$I$2:$K$2</c:f>
              <c:strCache>
                <c:ptCount val="3"/>
                <c:pt idx="0">
                  <c:v>реализовано</c:v>
                </c:pt>
                <c:pt idx="1">
                  <c:v>в процессе реализации</c:v>
                </c:pt>
                <c:pt idx="2">
                  <c:v>не реализовано</c:v>
                </c:pt>
              </c:strCache>
            </c:strRef>
          </c:cat>
          <c:val>
            <c:numRef>
              <c:f>'[Копия Для слайдов.xlsx]Проекты'!$I$3:$K$3</c:f>
              <c:numCache>
                <c:formatCode>General</c:formatCode>
                <c:ptCount val="3"/>
                <c:pt idx="0">
                  <c:v>289</c:v>
                </c:pt>
                <c:pt idx="1">
                  <c:v>506</c:v>
                </c:pt>
                <c:pt idx="2">
                  <c:v>120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74FFF-E00D-4EE6-913C-36B469A390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F8DFEB-7E06-4729-AE91-EA17DECB247C}">
      <dgm:prSet phldrT="[Текст]"/>
      <dgm:spPr>
        <a:solidFill>
          <a:srgbClr val="F99B1C"/>
        </a:solidFill>
      </dgm:spPr>
      <dgm:t>
        <a:bodyPr/>
        <a:lstStyle/>
        <a:p>
          <a:r>
            <a:rPr lang="ru-RU" sz="1900" dirty="0" smtClean="0"/>
            <a:t>Координаторы Программы </a:t>
          </a:r>
          <a:endParaRPr lang="ru-RU" sz="1900" dirty="0"/>
        </a:p>
      </dgm:t>
    </dgm:pt>
    <dgm:pt modelId="{E3168D3B-DCDD-4EB3-9AED-EE045C50577D}" type="parTrans" cxnId="{2C72D270-A579-4900-B4FB-72BD54514D6A}">
      <dgm:prSet/>
      <dgm:spPr/>
      <dgm:t>
        <a:bodyPr/>
        <a:lstStyle/>
        <a:p>
          <a:endParaRPr lang="ru-RU"/>
        </a:p>
      </dgm:t>
    </dgm:pt>
    <dgm:pt modelId="{AD556942-E620-4CBE-BD9A-183E4B4F82CC}" type="sibTrans" cxnId="{2C72D270-A579-4900-B4FB-72BD54514D6A}">
      <dgm:prSet/>
      <dgm:spPr/>
      <dgm:t>
        <a:bodyPr/>
        <a:lstStyle/>
        <a:p>
          <a:endParaRPr lang="ru-RU"/>
        </a:p>
      </dgm:t>
    </dgm:pt>
    <dgm:pt modelId="{718573DE-804C-4A87-A3BD-6CE42D2C71F6}">
      <dgm:prSet phldrT="[Текст]" custT="1"/>
      <dgm:spPr>
        <a:solidFill>
          <a:srgbClr val="F99B1C"/>
        </a:solidFill>
      </dgm:spPr>
      <dgm:t>
        <a:bodyPr/>
        <a:lstStyle/>
        <a:p>
          <a:r>
            <a:rPr lang="ru-RU" sz="1400" dirty="0" smtClean="0">
              <a:solidFill>
                <a:srgbClr val="921A1D"/>
              </a:solidFill>
            </a:rPr>
            <a:t>Комиссия по организации подготовки управленческих кадров для организаций народного хозяйства Российской Федерации;</a:t>
          </a:r>
          <a:endParaRPr lang="ru-RU" sz="1400" dirty="0">
            <a:solidFill>
              <a:srgbClr val="921A1D"/>
            </a:solidFill>
          </a:endParaRPr>
        </a:p>
      </dgm:t>
    </dgm:pt>
    <dgm:pt modelId="{4C176CCB-8CB4-4142-B56A-858FB69295A5}" type="parTrans" cxnId="{82070995-7145-4AAB-90ED-68D981542214}">
      <dgm:prSet/>
      <dgm:spPr/>
      <dgm:t>
        <a:bodyPr/>
        <a:lstStyle/>
        <a:p>
          <a:endParaRPr lang="ru-RU"/>
        </a:p>
      </dgm:t>
    </dgm:pt>
    <dgm:pt modelId="{4D6D52ED-1E87-4810-9564-C15CB975155A}" type="sibTrans" cxnId="{82070995-7145-4AAB-90ED-68D981542214}">
      <dgm:prSet/>
      <dgm:spPr/>
      <dgm:t>
        <a:bodyPr/>
        <a:lstStyle/>
        <a:p>
          <a:endParaRPr lang="ru-RU"/>
        </a:p>
      </dgm:t>
    </dgm:pt>
    <dgm:pt modelId="{AE026D92-19EF-4388-B50A-AC42F29B306B}">
      <dgm:prSet phldrT="[Текст]" custT="1"/>
      <dgm:spPr>
        <a:solidFill>
          <a:srgbClr val="F99B1C"/>
        </a:solidFill>
      </dgm:spPr>
      <dgm:t>
        <a:bodyPr/>
        <a:lstStyle/>
        <a:p>
          <a:r>
            <a:rPr lang="ru-RU" sz="1400" dirty="0" smtClean="0">
              <a:solidFill>
                <a:srgbClr val="921A1D"/>
              </a:solidFill>
            </a:rPr>
            <a:t>Аппарат Правительства Российской Федерации</a:t>
          </a:r>
          <a:endParaRPr lang="ru-RU" sz="1400" dirty="0">
            <a:solidFill>
              <a:srgbClr val="921A1D"/>
            </a:solidFill>
          </a:endParaRPr>
        </a:p>
      </dgm:t>
    </dgm:pt>
    <dgm:pt modelId="{DC85C5E4-CFCF-42D8-A7A0-C21CFB2BDDE1}" type="parTrans" cxnId="{A0100875-939B-4486-8D2A-99F0FCC8B603}">
      <dgm:prSet/>
      <dgm:spPr/>
      <dgm:t>
        <a:bodyPr/>
        <a:lstStyle/>
        <a:p>
          <a:endParaRPr lang="ru-RU"/>
        </a:p>
      </dgm:t>
    </dgm:pt>
    <dgm:pt modelId="{6951D0D9-6B96-41D1-9398-C916F9567B59}" type="sibTrans" cxnId="{A0100875-939B-4486-8D2A-99F0FCC8B603}">
      <dgm:prSet/>
      <dgm:spPr/>
      <dgm:t>
        <a:bodyPr/>
        <a:lstStyle/>
        <a:p>
          <a:endParaRPr lang="ru-RU"/>
        </a:p>
      </dgm:t>
    </dgm:pt>
    <dgm:pt modelId="{BAAE2262-C403-4CC2-9F66-C5D421F742FA}">
      <dgm:prSet phldrT="[Текст]"/>
      <dgm:spPr>
        <a:solidFill>
          <a:srgbClr val="F18420"/>
        </a:solidFill>
      </dgm:spPr>
      <dgm:t>
        <a:bodyPr/>
        <a:lstStyle/>
        <a:p>
          <a:r>
            <a:rPr lang="ru-RU" dirty="0" smtClean="0"/>
            <a:t>Государственный заказчик Программы </a:t>
          </a:r>
          <a:endParaRPr lang="ru-RU" dirty="0"/>
        </a:p>
      </dgm:t>
    </dgm:pt>
    <dgm:pt modelId="{5F78892B-3F16-4A76-A2D5-EFD57FDDA443}" type="parTrans" cxnId="{5656C33C-05A8-44D7-AF24-C9A578798441}">
      <dgm:prSet/>
      <dgm:spPr/>
      <dgm:t>
        <a:bodyPr/>
        <a:lstStyle/>
        <a:p>
          <a:endParaRPr lang="ru-RU"/>
        </a:p>
      </dgm:t>
    </dgm:pt>
    <dgm:pt modelId="{F03FABE4-0193-4EE0-9C92-6BD45AA1BE6E}" type="sibTrans" cxnId="{5656C33C-05A8-44D7-AF24-C9A578798441}">
      <dgm:prSet/>
      <dgm:spPr/>
      <dgm:t>
        <a:bodyPr/>
        <a:lstStyle/>
        <a:p>
          <a:endParaRPr lang="ru-RU"/>
        </a:p>
      </dgm:t>
    </dgm:pt>
    <dgm:pt modelId="{A6A74261-6674-4231-A91C-1DE46D94D235}">
      <dgm:prSet phldrT="[Текст]"/>
      <dgm:spPr>
        <a:solidFill>
          <a:srgbClr val="F18420"/>
        </a:solidFill>
      </dgm:spPr>
      <dgm:t>
        <a:bodyPr/>
        <a:lstStyle/>
        <a:p>
          <a:r>
            <a:rPr lang="ru-RU" dirty="0" smtClean="0">
              <a:solidFill>
                <a:srgbClr val="921A1D"/>
              </a:solidFill>
            </a:rPr>
            <a:t>Министерство экономического развития Российской Федерации</a:t>
          </a:r>
          <a:endParaRPr lang="ru-RU" dirty="0">
            <a:solidFill>
              <a:srgbClr val="921A1D"/>
            </a:solidFill>
          </a:endParaRPr>
        </a:p>
      </dgm:t>
    </dgm:pt>
    <dgm:pt modelId="{09D31005-6B53-4723-85FE-DF4322BFD9DC}" type="parTrans" cxnId="{0C24AED5-7819-480B-AC00-B1AA74CCC4E3}">
      <dgm:prSet/>
      <dgm:spPr/>
      <dgm:t>
        <a:bodyPr/>
        <a:lstStyle/>
        <a:p>
          <a:endParaRPr lang="ru-RU"/>
        </a:p>
      </dgm:t>
    </dgm:pt>
    <dgm:pt modelId="{BA07627B-3B08-4522-956D-B9F3B5E5E1E2}" type="sibTrans" cxnId="{0C24AED5-7819-480B-AC00-B1AA74CCC4E3}">
      <dgm:prSet/>
      <dgm:spPr/>
      <dgm:t>
        <a:bodyPr/>
        <a:lstStyle/>
        <a:p>
          <a:endParaRPr lang="ru-RU"/>
        </a:p>
      </dgm:t>
    </dgm:pt>
    <dgm:pt modelId="{0FDD4970-C0E0-45CF-8BEF-EF1121EA3834}">
      <dgm:prSet phldrT="[Текст]"/>
      <dgm:spPr>
        <a:solidFill>
          <a:srgbClr val="F18420"/>
        </a:solidFill>
      </dgm:spPr>
      <dgm:t>
        <a:bodyPr/>
        <a:lstStyle/>
        <a:p>
          <a:r>
            <a:rPr lang="ru-RU" dirty="0" smtClean="0"/>
            <a:t>Единственный исполнитель Программы </a:t>
          </a:r>
          <a:endParaRPr lang="ru-RU" dirty="0"/>
        </a:p>
      </dgm:t>
    </dgm:pt>
    <dgm:pt modelId="{ECE4DB27-0012-4A45-85EF-B4CF07D1062D}" type="parTrans" cxnId="{BD525267-4F84-427F-96D9-5DD1177BA3DA}">
      <dgm:prSet/>
      <dgm:spPr/>
      <dgm:t>
        <a:bodyPr/>
        <a:lstStyle/>
        <a:p>
          <a:endParaRPr lang="ru-RU"/>
        </a:p>
      </dgm:t>
    </dgm:pt>
    <dgm:pt modelId="{151672EB-95A0-469A-9A7D-13670FF6A7D9}" type="sibTrans" cxnId="{BD525267-4F84-427F-96D9-5DD1177BA3DA}">
      <dgm:prSet/>
      <dgm:spPr/>
      <dgm:t>
        <a:bodyPr/>
        <a:lstStyle/>
        <a:p>
          <a:endParaRPr lang="ru-RU"/>
        </a:p>
      </dgm:t>
    </dgm:pt>
    <dgm:pt modelId="{C1A44A50-DD96-40CD-9672-3AB684AF26F1}">
      <dgm:prSet phldrT="[Текст]"/>
      <dgm:spPr>
        <a:solidFill>
          <a:srgbClr val="F18420"/>
        </a:solidFill>
      </dgm:spPr>
      <dgm:t>
        <a:bodyPr/>
        <a:lstStyle/>
        <a:p>
          <a:r>
            <a:rPr lang="ru-RU" dirty="0" smtClean="0">
              <a:solidFill>
                <a:srgbClr val="921A1D"/>
              </a:solidFill>
            </a:rPr>
            <a:t>Российская академия народного хозяйства и государственной службы при Президенте Российской Федерации</a:t>
          </a:r>
          <a:endParaRPr lang="ru-RU" dirty="0">
            <a:solidFill>
              <a:srgbClr val="921A1D"/>
            </a:solidFill>
          </a:endParaRPr>
        </a:p>
      </dgm:t>
    </dgm:pt>
    <dgm:pt modelId="{961D53D9-87EF-4DBD-B47B-3872E395E8B6}" type="parTrans" cxnId="{C38A50CC-16FC-4C5F-AC60-AA15B9ABD85D}">
      <dgm:prSet/>
      <dgm:spPr/>
      <dgm:t>
        <a:bodyPr/>
        <a:lstStyle/>
        <a:p>
          <a:endParaRPr lang="ru-RU"/>
        </a:p>
      </dgm:t>
    </dgm:pt>
    <dgm:pt modelId="{7B54F0FB-FB07-426E-8325-F18F97CBA92D}" type="sibTrans" cxnId="{C38A50CC-16FC-4C5F-AC60-AA15B9ABD85D}">
      <dgm:prSet/>
      <dgm:spPr/>
      <dgm:t>
        <a:bodyPr/>
        <a:lstStyle/>
        <a:p>
          <a:endParaRPr lang="ru-RU"/>
        </a:p>
      </dgm:t>
    </dgm:pt>
    <dgm:pt modelId="{DFED6DAA-CD66-4F12-A6EB-631184EC87A9}" type="pres">
      <dgm:prSet presAssocID="{15C74FFF-E00D-4EE6-913C-36B469A390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A7784-E2CB-4623-AB6F-F0490381A55F}" type="pres">
      <dgm:prSet presAssocID="{CFF8DFEB-7E06-4729-AE91-EA17DECB247C}" presName="comp" presStyleCnt="0"/>
      <dgm:spPr/>
    </dgm:pt>
    <dgm:pt modelId="{09DEF8EC-E788-4B95-BB82-13E1D3A5B2AE}" type="pres">
      <dgm:prSet presAssocID="{CFF8DFEB-7E06-4729-AE91-EA17DECB247C}" presName="box" presStyleLbl="node1" presStyleIdx="0" presStyleCnt="3"/>
      <dgm:spPr/>
      <dgm:t>
        <a:bodyPr/>
        <a:lstStyle/>
        <a:p>
          <a:endParaRPr lang="ru-RU"/>
        </a:p>
      </dgm:t>
    </dgm:pt>
    <dgm:pt modelId="{97FB80FF-12CB-490E-94FD-600AF403658C}" type="pres">
      <dgm:prSet presAssocID="{CFF8DFEB-7E06-4729-AE91-EA17DECB247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22CBE9B-9796-4391-B89E-978937B083FC}" type="pres">
      <dgm:prSet presAssocID="{CFF8DFEB-7E06-4729-AE91-EA17DECB24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E4044-5A8F-4A9B-92D1-30DB0DD10E79}" type="pres">
      <dgm:prSet presAssocID="{AD556942-E620-4CBE-BD9A-183E4B4F82CC}" presName="spacer" presStyleCnt="0"/>
      <dgm:spPr/>
    </dgm:pt>
    <dgm:pt modelId="{0B393D6C-7091-47FE-A9D4-3E6CC6D2CD50}" type="pres">
      <dgm:prSet presAssocID="{BAAE2262-C403-4CC2-9F66-C5D421F742FA}" presName="comp" presStyleCnt="0"/>
      <dgm:spPr/>
    </dgm:pt>
    <dgm:pt modelId="{A3CDB99A-0143-49B8-9D99-32F6070CD37B}" type="pres">
      <dgm:prSet presAssocID="{BAAE2262-C403-4CC2-9F66-C5D421F742FA}" presName="box" presStyleLbl="node1" presStyleIdx="1" presStyleCnt="3"/>
      <dgm:spPr/>
      <dgm:t>
        <a:bodyPr/>
        <a:lstStyle/>
        <a:p>
          <a:endParaRPr lang="ru-RU"/>
        </a:p>
      </dgm:t>
    </dgm:pt>
    <dgm:pt modelId="{7D19CF1E-91AB-4D09-B1BF-E92AFD6D3985}" type="pres">
      <dgm:prSet presAssocID="{BAAE2262-C403-4CC2-9F66-C5D421F742F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99B716A-DCA6-436A-8E88-48ED5125DFDD}" type="pres">
      <dgm:prSet presAssocID="{BAAE2262-C403-4CC2-9F66-C5D421F742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C0FC6-CCAC-4258-8C92-CEEAC390F1D3}" type="pres">
      <dgm:prSet presAssocID="{F03FABE4-0193-4EE0-9C92-6BD45AA1BE6E}" presName="spacer" presStyleCnt="0"/>
      <dgm:spPr/>
    </dgm:pt>
    <dgm:pt modelId="{E5EB7C97-AB47-4547-BA6E-5AE1BA6FEDA3}" type="pres">
      <dgm:prSet presAssocID="{0FDD4970-C0E0-45CF-8BEF-EF1121EA3834}" presName="comp" presStyleCnt="0"/>
      <dgm:spPr/>
    </dgm:pt>
    <dgm:pt modelId="{176AC637-1799-4026-91AB-F90E6184018D}" type="pres">
      <dgm:prSet presAssocID="{0FDD4970-C0E0-45CF-8BEF-EF1121EA3834}" presName="box" presStyleLbl="node1" presStyleIdx="2" presStyleCnt="3"/>
      <dgm:spPr/>
      <dgm:t>
        <a:bodyPr/>
        <a:lstStyle/>
        <a:p>
          <a:endParaRPr lang="ru-RU"/>
        </a:p>
      </dgm:t>
    </dgm:pt>
    <dgm:pt modelId="{9F27569D-37BE-45A6-8AD1-5795FBB465BD}" type="pres">
      <dgm:prSet presAssocID="{0FDD4970-C0E0-45CF-8BEF-EF1121EA3834}" presName="img" presStyleLbl="fgImgPlace1" presStyleIdx="2" presStyleCnt="3"/>
      <dgm:spPr>
        <a:solidFill>
          <a:schemeClr val="bg1"/>
        </a:solidFill>
      </dgm:spPr>
    </dgm:pt>
    <dgm:pt modelId="{8BBAC532-50AE-4E3F-B2F2-529C9D3762CD}" type="pres">
      <dgm:prSet presAssocID="{0FDD4970-C0E0-45CF-8BEF-EF1121EA38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73143-C436-4018-9418-E9F42CEA155C}" type="presOf" srcId="{BAAE2262-C403-4CC2-9F66-C5D421F742FA}" destId="{A3CDB99A-0143-49B8-9D99-32F6070CD37B}" srcOrd="0" destOrd="0" presId="urn:microsoft.com/office/officeart/2005/8/layout/vList4"/>
    <dgm:cxn modelId="{BD525267-4F84-427F-96D9-5DD1177BA3DA}" srcId="{15C74FFF-E00D-4EE6-913C-36B469A3906A}" destId="{0FDD4970-C0E0-45CF-8BEF-EF1121EA3834}" srcOrd="2" destOrd="0" parTransId="{ECE4DB27-0012-4A45-85EF-B4CF07D1062D}" sibTransId="{151672EB-95A0-469A-9A7D-13670FF6A7D9}"/>
    <dgm:cxn modelId="{C003897B-280B-4B27-BF1A-1AF208CCFFE7}" type="presOf" srcId="{15C74FFF-E00D-4EE6-913C-36B469A3906A}" destId="{DFED6DAA-CD66-4F12-A6EB-631184EC87A9}" srcOrd="0" destOrd="0" presId="urn:microsoft.com/office/officeart/2005/8/layout/vList4"/>
    <dgm:cxn modelId="{A0100875-939B-4486-8D2A-99F0FCC8B603}" srcId="{CFF8DFEB-7E06-4729-AE91-EA17DECB247C}" destId="{AE026D92-19EF-4388-B50A-AC42F29B306B}" srcOrd="1" destOrd="0" parTransId="{DC85C5E4-CFCF-42D8-A7A0-C21CFB2BDDE1}" sibTransId="{6951D0D9-6B96-41D1-9398-C916F9567B59}"/>
    <dgm:cxn modelId="{5E585A19-D7EB-407D-BEB0-FF5DF39D0514}" type="presOf" srcId="{718573DE-804C-4A87-A3BD-6CE42D2C71F6}" destId="{09DEF8EC-E788-4B95-BB82-13E1D3A5B2AE}" srcOrd="0" destOrd="1" presId="urn:microsoft.com/office/officeart/2005/8/layout/vList4"/>
    <dgm:cxn modelId="{497225A4-9F02-4589-84DE-DD8839C1BBE4}" type="presOf" srcId="{CFF8DFEB-7E06-4729-AE91-EA17DECB247C}" destId="{09DEF8EC-E788-4B95-BB82-13E1D3A5B2AE}" srcOrd="0" destOrd="0" presId="urn:microsoft.com/office/officeart/2005/8/layout/vList4"/>
    <dgm:cxn modelId="{DE446DB5-E7A1-4C18-AD47-AF50DCBEE27F}" type="presOf" srcId="{0FDD4970-C0E0-45CF-8BEF-EF1121EA3834}" destId="{8BBAC532-50AE-4E3F-B2F2-529C9D3762CD}" srcOrd="1" destOrd="0" presId="urn:microsoft.com/office/officeart/2005/8/layout/vList4"/>
    <dgm:cxn modelId="{2C72D270-A579-4900-B4FB-72BD54514D6A}" srcId="{15C74FFF-E00D-4EE6-913C-36B469A3906A}" destId="{CFF8DFEB-7E06-4729-AE91-EA17DECB247C}" srcOrd="0" destOrd="0" parTransId="{E3168D3B-DCDD-4EB3-9AED-EE045C50577D}" sibTransId="{AD556942-E620-4CBE-BD9A-183E4B4F82CC}"/>
    <dgm:cxn modelId="{F3CC55C0-E40F-46E0-94F6-840AF76EFC44}" type="presOf" srcId="{C1A44A50-DD96-40CD-9672-3AB684AF26F1}" destId="{8BBAC532-50AE-4E3F-B2F2-529C9D3762CD}" srcOrd="1" destOrd="1" presId="urn:microsoft.com/office/officeart/2005/8/layout/vList4"/>
    <dgm:cxn modelId="{A9292169-F88E-435D-A0FB-EE414E788B0F}" type="presOf" srcId="{0FDD4970-C0E0-45CF-8BEF-EF1121EA3834}" destId="{176AC637-1799-4026-91AB-F90E6184018D}" srcOrd="0" destOrd="0" presId="urn:microsoft.com/office/officeart/2005/8/layout/vList4"/>
    <dgm:cxn modelId="{5656C33C-05A8-44D7-AF24-C9A578798441}" srcId="{15C74FFF-E00D-4EE6-913C-36B469A3906A}" destId="{BAAE2262-C403-4CC2-9F66-C5D421F742FA}" srcOrd="1" destOrd="0" parTransId="{5F78892B-3F16-4A76-A2D5-EFD57FDDA443}" sibTransId="{F03FABE4-0193-4EE0-9C92-6BD45AA1BE6E}"/>
    <dgm:cxn modelId="{784BF7DF-D185-46F9-826B-A2BF6911B738}" type="presOf" srcId="{CFF8DFEB-7E06-4729-AE91-EA17DECB247C}" destId="{422CBE9B-9796-4391-B89E-978937B083FC}" srcOrd="1" destOrd="0" presId="urn:microsoft.com/office/officeart/2005/8/layout/vList4"/>
    <dgm:cxn modelId="{870BFB06-AC22-497B-8868-03189D39E6CB}" type="presOf" srcId="{C1A44A50-DD96-40CD-9672-3AB684AF26F1}" destId="{176AC637-1799-4026-91AB-F90E6184018D}" srcOrd="0" destOrd="1" presId="urn:microsoft.com/office/officeart/2005/8/layout/vList4"/>
    <dgm:cxn modelId="{CF14D657-01A7-4307-9ACA-0A54B5A0A73D}" type="presOf" srcId="{AE026D92-19EF-4388-B50A-AC42F29B306B}" destId="{09DEF8EC-E788-4B95-BB82-13E1D3A5B2AE}" srcOrd="0" destOrd="2" presId="urn:microsoft.com/office/officeart/2005/8/layout/vList4"/>
    <dgm:cxn modelId="{82070995-7145-4AAB-90ED-68D981542214}" srcId="{CFF8DFEB-7E06-4729-AE91-EA17DECB247C}" destId="{718573DE-804C-4A87-A3BD-6CE42D2C71F6}" srcOrd="0" destOrd="0" parTransId="{4C176CCB-8CB4-4142-B56A-858FB69295A5}" sibTransId="{4D6D52ED-1E87-4810-9564-C15CB975155A}"/>
    <dgm:cxn modelId="{C38A50CC-16FC-4C5F-AC60-AA15B9ABD85D}" srcId="{0FDD4970-C0E0-45CF-8BEF-EF1121EA3834}" destId="{C1A44A50-DD96-40CD-9672-3AB684AF26F1}" srcOrd="0" destOrd="0" parTransId="{961D53D9-87EF-4DBD-B47B-3872E395E8B6}" sibTransId="{7B54F0FB-FB07-426E-8325-F18F97CBA92D}"/>
    <dgm:cxn modelId="{23556884-69F2-4C6D-A1A5-CC1AFC308B64}" type="presOf" srcId="{718573DE-804C-4A87-A3BD-6CE42D2C71F6}" destId="{422CBE9B-9796-4391-B89E-978937B083FC}" srcOrd="1" destOrd="1" presId="urn:microsoft.com/office/officeart/2005/8/layout/vList4"/>
    <dgm:cxn modelId="{A0EE6A36-5219-47CC-AF4A-8B5E9243BAAC}" type="presOf" srcId="{AE026D92-19EF-4388-B50A-AC42F29B306B}" destId="{422CBE9B-9796-4391-B89E-978937B083FC}" srcOrd="1" destOrd="2" presId="urn:microsoft.com/office/officeart/2005/8/layout/vList4"/>
    <dgm:cxn modelId="{C8C33B9B-E47B-46B6-961A-5AC271F56719}" type="presOf" srcId="{A6A74261-6674-4231-A91C-1DE46D94D235}" destId="{A3CDB99A-0143-49B8-9D99-32F6070CD37B}" srcOrd="0" destOrd="1" presId="urn:microsoft.com/office/officeart/2005/8/layout/vList4"/>
    <dgm:cxn modelId="{E4554394-5173-4CBF-B0EA-7B4F88A42DC4}" type="presOf" srcId="{BAAE2262-C403-4CC2-9F66-C5D421F742FA}" destId="{099B716A-DCA6-436A-8E88-48ED5125DFDD}" srcOrd="1" destOrd="0" presId="urn:microsoft.com/office/officeart/2005/8/layout/vList4"/>
    <dgm:cxn modelId="{129CF300-E5F6-4732-96A7-7D7DA4954E8E}" type="presOf" srcId="{A6A74261-6674-4231-A91C-1DE46D94D235}" destId="{099B716A-DCA6-436A-8E88-48ED5125DFDD}" srcOrd="1" destOrd="1" presId="urn:microsoft.com/office/officeart/2005/8/layout/vList4"/>
    <dgm:cxn modelId="{0C24AED5-7819-480B-AC00-B1AA74CCC4E3}" srcId="{BAAE2262-C403-4CC2-9F66-C5D421F742FA}" destId="{A6A74261-6674-4231-A91C-1DE46D94D235}" srcOrd="0" destOrd="0" parTransId="{09D31005-6B53-4723-85FE-DF4322BFD9DC}" sibTransId="{BA07627B-3B08-4522-956D-B9F3B5E5E1E2}"/>
    <dgm:cxn modelId="{85A5DC8E-1145-4FB4-9C5A-C5E1EE78BF87}" type="presParOf" srcId="{DFED6DAA-CD66-4F12-A6EB-631184EC87A9}" destId="{4B8A7784-E2CB-4623-AB6F-F0490381A55F}" srcOrd="0" destOrd="0" presId="urn:microsoft.com/office/officeart/2005/8/layout/vList4"/>
    <dgm:cxn modelId="{738E6655-73EC-4F9B-9778-DA312C22C28E}" type="presParOf" srcId="{4B8A7784-E2CB-4623-AB6F-F0490381A55F}" destId="{09DEF8EC-E788-4B95-BB82-13E1D3A5B2AE}" srcOrd="0" destOrd="0" presId="urn:microsoft.com/office/officeart/2005/8/layout/vList4"/>
    <dgm:cxn modelId="{CDFE1F94-C40A-4823-BD00-76FEA770EBE9}" type="presParOf" srcId="{4B8A7784-E2CB-4623-AB6F-F0490381A55F}" destId="{97FB80FF-12CB-490E-94FD-600AF403658C}" srcOrd="1" destOrd="0" presId="urn:microsoft.com/office/officeart/2005/8/layout/vList4"/>
    <dgm:cxn modelId="{46635EBF-7BA6-4352-AC42-123A20FDDA2C}" type="presParOf" srcId="{4B8A7784-E2CB-4623-AB6F-F0490381A55F}" destId="{422CBE9B-9796-4391-B89E-978937B083FC}" srcOrd="2" destOrd="0" presId="urn:microsoft.com/office/officeart/2005/8/layout/vList4"/>
    <dgm:cxn modelId="{27C47C54-AC1E-4451-AE5F-B138B0151CAB}" type="presParOf" srcId="{DFED6DAA-CD66-4F12-A6EB-631184EC87A9}" destId="{490E4044-5A8F-4A9B-92D1-30DB0DD10E79}" srcOrd="1" destOrd="0" presId="urn:microsoft.com/office/officeart/2005/8/layout/vList4"/>
    <dgm:cxn modelId="{96A33EDC-C666-44FD-9557-A6A8D2A1EB37}" type="presParOf" srcId="{DFED6DAA-CD66-4F12-A6EB-631184EC87A9}" destId="{0B393D6C-7091-47FE-A9D4-3E6CC6D2CD50}" srcOrd="2" destOrd="0" presId="urn:microsoft.com/office/officeart/2005/8/layout/vList4"/>
    <dgm:cxn modelId="{409D3124-CD38-4C97-9BF1-877D0EBD6004}" type="presParOf" srcId="{0B393D6C-7091-47FE-A9D4-3E6CC6D2CD50}" destId="{A3CDB99A-0143-49B8-9D99-32F6070CD37B}" srcOrd="0" destOrd="0" presId="urn:microsoft.com/office/officeart/2005/8/layout/vList4"/>
    <dgm:cxn modelId="{B8824D61-078F-40F9-992D-4A242B1BF8EE}" type="presParOf" srcId="{0B393D6C-7091-47FE-A9D4-3E6CC6D2CD50}" destId="{7D19CF1E-91AB-4D09-B1BF-E92AFD6D3985}" srcOrd="1" destOrd="0" presId="urn:microsoft.com/office/officeart/2005/8/layout/vList4"/>
    <dgm:cxn modelId="{B89C4E7B-A35F-4BDE-B6FE-68E1A879623F}" type="presParOf" srcId="{0B393D6C-7091-47FE-A9D4-3E6CC6D2CD50}" destId="{099B716A-DCA6-436A-8E88-48ED5125DFDD}" srcOrd="2" destOrd="0" presId="urn:microsoft.com/office/officeart/2005/8/layout/vList4"/>
    <dgm:cxn modelId="{4D0B3C22-7239-41D1-B14B-558AFC4AB3D9}" type="presParOf" srcId="{DFED6DAA-CD66-4F12-A6EB-631184EC87A9}" destId="{6CCC0FC6-CCAC-4258-8C92-CEEAC390F1D3}" srcOrd="3" destOrd="0" presId="urn:microsoft.com/office/officeart/2005/8/layout/vList4"/>
    <dgm:cxn modelId="{DF861DF0-E501-4AC6-9B66-F79F7CC378AD}" type="presParOf" srcId="{DFED6DAA-CD66-4F12-A6EB-631184EC87A9}" destId="{E5EB7C97-AB47-4547-BA6E-5AE1BA6FEDA3}" srcOrd="4" destOrd="0" presId="urn:microsoft.com/office/officeart/2005/8/layout/vList4"/>
    <dgm:cxn modelId="{FBA922A5-F726-43F4-A2ED-600C80F8DB68}" type="presParOf" srcId="{E5EB7C97-AB47-4547-BA6E-5AE1BA6FEDA3}" destId="{176AC637-1799-4026-91AB-F90E6184018D}" srcOrd="0" destOrd="0" presId="urn:microsoft.com/office/officeart/2005/8/layout/vList4"/>
    <dgm:cxn modelId="{926EFC42-4001-4365-BD59-59A93676539F}" type="presParOf" srcId="{E5EB7C97-AB47-4547-BA6E-5AE1BA6FEDA3}" destId="{9F27569D-37BE-45A6-8AD1-5795FBB465BD}" srcOrd="1" destOrd="0" presId="urn:microsoft.com/office/officeart/2005/8/layout/vList4"/>
    <dgm:cxn modelId="{FFC26367-E0C4-4931-B06B-21287157F9C6}" type="presParOf" srcId="{E5EB7C97-AB47-4547-BA6E-5AE1BA6FEDA3}" destId="{8BBAC532-50AE-4E3F-B2F2-529C9D3762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AE5EE-8845-4613-8B64-044478B970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632C6-72CC-44CB-BEDF-CDCF3E9EA538}">
      <dgm:prSet phldrT="[Текст]" custT="1"/>
      <dgm:spPr>
        <a:solidFill>
          <a:srgbClr val="F18420"/>
        </a:solidFill>
        <a:ln>
          <a:solidFill>
            <a:srgbClr val="921A1D"/>
          </a:solidFill>
        </a:ln>
      </dgm:spPr>
      <dgm:t>
        <a:bodyPr anchor="ctr"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sz="1400" b="1" dirty="0" smtClean="0"/>
            <a:t>Категория </a:t>
          </a:r>
        </a:p>
        <a:p>
          <a:pPr>
            <a:spcBef>
              <a:spcPts val="600"/>
            </a:spcBef>
            <a:spcAft>
              <a:spcPts val="0"/>
            </a:spcAft>
          </a:pPr>
          <a:r>
            <a:rPr lang="ru-RU" sz="1400" b="1" dirty="0" smtClean="0"/>
            <a:t>«А»</a:t>
          </a:r>
          <a:endParaRPr lang="ru-RU" sz="1400" b="1" dirty="0"/>
        </a:p>
      </dgm:t>
    </dgm:pt>
    <dgm:pt modelId="{A9D1FC5D-0269-4B21-A221-669929141D9E}" type="parTrans" cxnId="{0B4423CE-30CF-486E-88F7-14FAC23DBB75}">
      <dgm:prSet/>
      <dgm:spPr/>
      <dgm:t>
        <a:bodyPr/>
        <a:lstStyle/>
        <a:p>
          <a:endParaRPr lang="ru-RU"/>
        </a:p>
      </dgm:t>
    </dgm:pt>
    <dgm:pt modelId="{AC9A8E9F-4837-4638-BD2A-8E9B948B2420}" type="sibTrans" cxnId="{0B4423CE-30CF-486E-88F7-14FAC23DBB75}">
      <dgm:prSet/>
      <dgm:spPr/>
      <dgm:t>
        <a:bodyPr/>
        <a:lstStyle/>
        <a:p>
          <a:endParaRPr lang="ru-RU"/>
        </a:p>
      </dgm:t>
    </dgm:pt>
    <dgm:pt modelId="{F3E6C7C4-DE33-4960-8C31-F89E44F2B933}">
      <dgm:prSet phldrT="[Текст]"/>
      <dgm:spPr>
        <a:solidFill>
          <a:srgbClr val="F99B1C">
            <a:alpha val="90000"/>
          </a:srgbClr>
        </a:solidFill>
        <a:ln>
          <a:solidFill>
            <a:srgbClr val="921A1D"/>
          </a:solidFill>
        </a:ln>
      </dgm:spPr>
      <dgm:t>
        <a:bodyPr/>
        <a:lstStyle/>
        <a:p>
          <a:r>
            <a:rPr lang="ru-RU" b="1" dirty="0" smtClean="0">
              <a:solidFill>
                <a:srgbClr val="921A1D"/>
              </a:solidFill>
            </a:rPr>
            <a:t>Руководители (заместители руководителя) органов управления здравоохранением субъектов Российской Федерации и органов местного самоуправления </a:t>
          </a:r>
          <a:endParaRPr lang="ru-RU" b="1" dirty="0">
            <a:solidFill>
              <a:srgbClr val="921A1D"/>
            </a:solidFill>
          </a:endParaRPr>
        </a:p>
      </dgm:t>
    </dgm:pt>
    <dgm:pt modelId="{75DEA1D9-C260-479C-9423-BF08E5D45F64}" type="parTrans" cxnId="{6C327C04-5671-4541-83D2-3EB265117120}">
      <dgm:prSet/>
      <dgm:spPr/>
      <dgm:t>
        <a:bodyPr/>
        <a:lstStyle/>
        <a:p>
          <a:endParaRPr lang="ru-RU"/>
        </a:p>
      </dgm:t>
    </dgm:pt>
    <dgm:pt modelId="{422BB0CD-EB00-4A55-9C2B-EEF2FB9DB0CC}" type="sibTrans" cxnId="{6C327C04-5671-4541-83D2-3EB265117120}">
      <dgm:prSet/>
      <dgm:spPr/>
      <dgm:t>
        <a:bodyPr/>
        <a:lstStyle/>
        <a:p>
          <a:endParaRPr lang="ru-RU"/>
        </a:p>
      </dgm:t>
    </dgm:pt>
    <dgm:pt modelId="{6716B254-7AFF-42D8-8B17-3A5F4A2A426C}">
      <dgm:prSet phldrT="[Текст]"/>
      <dgm:spPr>
        <a:solidFill>
          <a:srgbClr val="F99B1C">
            <a:alpha val="90000"/>
          </a:srgbClr>
        </a:solidFill>
        <a:ln>
          <a:solidFill>
            <a:srgbClr val="921A1D"/>
          </a:solidFill>
        </a:ln>
      </dgm:spPr>
      <dgm:t>
        <a:bodyPr/>
        <a:lstStyle/>
        <a:p>
          <a:r>
            <a:rPr lang="ru-RU" b="1" dirty="0" smtClean="0">
              <a:solidFill>
                <a:srgbClr val="921A1D"/>
              </a:solidFill>
            </a:rPr>
            <a:t>Руководители (заместители руководителя) органов управления образованием субъектов Российской Федерации и органов местного самоуправления </a:t>
          </a:r>
          <a:endParaRPr lang="ru-RU" b="1" dirty="0">
            <a:solidFill>
              <a:srgbClr val="921A1D"/>
            </a:solidFill>
          </a:endParaRPr>
        </a:p>
      </dgm:t>
    </dgm:pt>
    <dgm:pt modelId="{241CA401-4033-44C6-8682-5AEB7C7BE564}" type="parTrans" cxnId="{B553F056-D9BA-4B6A-825C-CC3E190032E3}">
      <dgm:prSet/>
      <dgm:spPr/>
      <dgm:t>
        <a:bodyPr/>
        <a:lstStyle/>
        <a:p>
          <a:endParaRPr lang="ru-RU"/>
        </a:p>
      </dgm:t>
    </dgm:pt>
    <dgm:pt modelId="{F3AB389B-2022-4695-B902-B03ACCDD100D}" type="sibTrans" cxnId="{B553F056-D9BA-4B6A-825C-CC3E190032E3}">
      <dgm:prSet/>
      <dgm:spPr/>
      <dgm:t>
        <a:bodyPr/>
        <a:lstStyle/>
        <a:p>
          <a:endParaRPr lang="ru-RU"/>
        </a:p>
      </dgm:t>
    </dgm:pt>
    <dgm:pt modelId="{8C39F6FC-2657-4521-96AE-9DFBE128F14F}">
      <dgm:prSet phldrT="[Текст]" custT="1"/>
      <dgm:spPr>
        <a:solidFill>
          <a:srgbClr val="F18420"/>
        </a:solidFill>
        <a:ln>
          <a:solidFill>
            <a:srgbClr val="921A1D"/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sz="1400" b="1" dirty="0" smtClean="0"/>
            <a:t>Категория </a:t>
          </a:r>
        </a:p>
        <a:p>
          <a:pPr>
            <a:spcBef>
              <a:spcPts val="600"/>
            </a:spcBef>
            <a:spcAft>
              <a:spcPts val="0"/>
            </a:spcAft>
          </a:pPr>
          <a:r>
            <a:rPr lang="ru-RU" sz="1400" b="1" dirty="0" smtClean="0"/>
            <a:t>«Б»</a:t>
          </a:r>
          <a:endParaRPr lang="ru-RU" sz="1400" b="1" dirty="0"/>
        </a:p>
      </dgm:t>
    </dgm:pt>
    <dgm:pt modelId="{93765B3B-AC7E-48D4-B6FE-94ACC8ECADA5}" type="parTrans" cxnId="{7662E3AA-9339-4285-AA0A-509A625BBE2A}">
      <dgm:prSet/>
      <dgm:spPr/>
      <dgm:t>
        <a:bodyPr/>
        <a:lstStyle/>
        <a:p>
          <a:endParaRPr lang="ru-RU"/>
        </a:p>
      </dgm:t>
    </dgm:pt>
    <dgm:pt modelId="{A6C04BCE-86D4-4174-9A9D-FC4E389215DF}" type="sibTrans" cxnId="{7662E3AA-9339-4285-AA0A-509A625BBE2A}">
      <dgm:prSet/>
      <dgm:spPr/>
      <dgm:t>
        <a:bodyPr/>
        <a:lstStyle/>
        <a:p>
          <a:endParaRPr lang="ru-RU"/>
        </a:p>
      </dgm:t>
    </dgm:pt>
    <dgm:pt modelId="{A7960525-11D3-46AC-A908-283A5DAD28E6}">
      <dgm:prSet phldrT="[Текст]"/>
      <dgm:spPr>
        <a:solidFill>
          <a:srgbClr val="F99B1C">
            <a:alpha val="90000"/>
          </a:srgbClr>
        </a:solidFill>
        <a:ln>
          <a:solidFill>
            <a:srgbClr val="921A1D"/>
          </a:solidFill>
        </a:ln>
      </dgm:spPr>
      <dgm:t>
        <a:bodyPr/>
        <a:lstStyle/>
        <a:p>
          <a:r>
            <a:rPr lang="ru-RU" b="1" dirty="0" smtClean="0">
              <a:solidFill>
                <a:srgbClr val="921A1D"/>
              </a:solidFill>
            </a:rPr>
            <a:t>Главные врачи (заместители главного врача) учреждений здравоохранения</a:t>
          </a:r>
          <a:endParaRPr lang="ru-RU" b="1" dirty="0">
            <a:solidFill>
              <a:srgbClr val="921A1D"/>
            </a:solidFill>
          </a:endParaRPr>
        </a:p>
      </dgm:t>
    </dgm:pt>
    <dgm:pt modelId="{BB54522B-14E4-4CBB-935D-53C87EC2A089}" type="parTrans" cxnId="{5BF49D48-03C1-4589-90F8-C44500DA3D12}">
      <dgm:prSet/>
      <dgm:spPr/>
      <dgm:t>
        <a:bodyPr/>
        <a:lstStyle/>
        <a:p>
          <a:endParaRPr lang="ru-RU"/>
        </a:p>
      </dgm:t>
    </dgm:pt>
    <dgm:pt modelId="{E361853D-8888-414A-949D-FF05951EDE0C}" type="sibTrans" cxnId="{5BF49D48-03C1-4589-90F8-C44500DA3D12}">
      <dgm:prSet/>
      <dgm:spPr/>
      <dgm:t>
        <a:bodyPr/>
        <a:lstStyle/>
        <a:p>
          <a:endParaRPr lang="ru-RU"/>
        </a:p>
      </dgm:t>
    </dgm:pt>
    <dgm:pt modelId="{019E0479-5574-41F8-81FB-3AEE704CBFF5}">
      <dgm:prSet phldrT="[Текст]"/>
      <dgm:spPr>
        <a:solidFill>
          <a:srgbClr val="F99B1C">
            <a:alpha val="90000"/>
          </a:srgbClr>
        </a:solidFill>
        <a:ln>
          <a:solidFill>
            <a:srgbClr val="921A1D"/>
          </a:solidFill>
        </a:ln>
      </dgm:spPr>
      <dgm:t>
        <a:bodyPr/>
        <a:lstStyle/>
        <a:p>
          <a:r>
            <a:rPr lang="ru-RU" b="1" dirty="0" smtClean="0">
              <a:solidFill>
                <a:srgbClr val="921A1D"/>
              </a:solidFill>
            </a:rPr>
            <a:t>Директора (заместители директора) учреждений общего образования</a:t>
          </a:r>
          <a:endParaRPr lang="ru-RU" b="1" dirty="0">
            <a:solidFill>
              <a:srgbClr val="921A1D"/>
            </a:solidFill>
          </a:endParaRPr>
        </a:p>
      </dgm:t>
    </dgm:pt>
    <dgm:pt modelId="{8D52335E-CEEA-45E1-837B-5A8657505656}" type="parTrans" cxnId="{04E627F5-E404-4C61-9E95-97DF794FEBB3}">
      <dgm:prSet/>
      <dgm:spPr/>
      <dgm:t>
        <a:bodyPr/>
        <a:lstStyle/>
        <a:p>
          <a:endParaRPr lang="ru-RU"/>
        </a:p>
      </dgm:t>
    </dgm:pt>
    <dgm:pt modelId="{C8D1DE60-F098-4ED4-8140-87D42186507A}" type="sibTrans" cxnId="{04E627F5-E404-4C61-9E95-97DF794FEBB3}">
      <dgm:prSet/>
      <dgm:spPr/>
      <dgm:t>
        <a:bodyPr/>
        <a:lstStyle/>
        <a:p>
          <a:endParaRPr lang="ru-RU"/>
        </a:p>
      </dgm:t>
    </dgm:pt>
    <dgm:pt modelId="{A15F84CB-CC04-48A0-9F84-ABE0FA072B78}" type="pres">
      <dgm:prSet presAssocID="{3A8AE5EE-8845-4613-8B64-044478B970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AFE88-C553-48D4-A6FE-C902F747363A}" type="pres">
      <dgm:prSet presAssocID="{F7D632C6-72CC-44CB-BEDF-CDCF3E9EA538}" presName="composite" presStyleCnt="0"/>
      <dgm:spPr/>
    </dgm:pt>
    <dgm:pt modelId="{6416AD00-62C4-4652-ABD2-47D82E018B7E}" type="pres">
      <dgm:prSet presAssocID="{F7D632C6-72CC-44CB-BEDF-CDCF3E9EA53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B8C09-5E23-4B33-8499-27C0909874FD}" type="pres">
      <dgm:prSet presAssocID="{F7D632C6-72CC-44CB-BEDF-CDCF3E9EA53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8FF98-D4AE-46A6-94BD-E753B3A707BF}" type="pres">
      <dgm:prSet presAssocID="{AC9A8E9F-4837-4638-BD2A-8E9B948B2420}" presName="sp" presStyleCnt="0"/>
      <dgm:spPr/>
    </dgm:pt>
    <dgm:pt modelId="{939C1653-1B67-4E5A-8F24-5198F2370F26}" type="pres">
      <dgm:prSet presAssocID="{8C39F6FC-2657-4521-96AE-9DFBE128F14F}" presName="composite" presStyleCnt="0"/>
      <dgm:spPr/>
    </dgm:pt>
    <dgm:pt modelId="{3DF62DDE-027E-4F0E-A991-49981E011D5B}" type="pres">
      <dgm:prSet presAssocID="{8C39F6FC-2657-4521-96AE-9DFBE128F14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2F745-B9EE-4BD1-A7C0-553CC51F3546}" type="pres">
      <dgm:prSet presAssocID="{8C39F6FC-2657-4521-96AE-9DFBE128F14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D268A-440A-4E43-8E54-C8DB7E47872C}" type="presOf" srcId="{F3E6C7C4-DE33-4960-8C31-F89E44F2B933}" destId="{C03B8C09-5E23-4B33-8499-27C0909874FD}" srcOrd="0" destOrd="0" presId="urn:microsoft.com/office/officeart/2005/8/layout/chevron2"/>
    <dgm:cxn modelId="{D6509538-0C26-432E-BEF1-15762A4A9928}" type="presOf" srcId="{6716B254-7AFF-42D8-8B17-3A5F4A2A426C}" destId="{C03B8C09-5E23-4B33-8499-27C0909874FD}" srcOrd="0" destOrd="1" presId="urn:microsoft.com/office/officeart/2005/8/layout/chevron2"/>
    <dgm:cxn modelId="{3BD0B990-5DA4-4B20-B851-4F6DD2BCE87A}" type="presOf" srcId="{3A8AE5EE-8845-4613-8B64-044478B970E0}" destId="{A15F84CB-CC04-48A0-9F84-ABE0FA072B78}" srcOrd="0" destOrd="0" presId="urn:microsoft.com/office/officeart/2005/8/layout/chevron2"/>
    <dgm:cxn modelId="{5BF49D48-03C1-4589-90F8-C44500DA3D12}" srcId="{8C39F6FC-2657-4521-96AE-9DFBE128F14F}" destId="{A7960525-11D3-46AC-A908-283A5DAD28E6}" srcOrd="0" destOrd="0" parTransId="{BB54522B-14E4-4CBB-935D-53C87EC2A089}" sibTransId="{E361853D-8888-414A-949D-FF05951EDE0C}"/>
    <dgm:cxn modelId="{380209D2-B3DE-4D84-A806-E9E414C1BCCA}" type="presOf" srcId="{019E0479-5574-41F8-81FB-3AEE704CBFF5}" destId="{4392F745-B9EE-4BD1-A7C0-553CC51F3546}" srcOrd="0" destOrd="1" presId="urn:microsoft.com/office/officeart/2005/8/layout/chevron2"/>
    <dgm:cxn modelId="{0B4423CE-30CF-486E-88F7-14FAC23DBB75}" srcId="{3A8AE5EE-8845-4613-8B64-044478B970E0}" destId="{F7D632C6-72CC-44CB-BEDF-CDCF3E9EA538}" srcOrd="0" destOrd="0" parTransId="{A9D1FC5D-0269-4B21-A221-669929141D9E}" sibTransId="{AC9A8E9F-4837-4638-BD2A-8E9B948B2420}"/>
    <dgm:cxn modelId="{04E627F5-E404-4C61-9E95-97DF794FEBB3}" srcId="{8C39F6FC-2657-4521-96AE-9DFBE128F14F}" destId="{019E0479-5574-41F8-81FB-3AEE704CBFF5}" srcOrd="1" destOrd="0" parTransId="{8D52335E-CEEA-45E1-837B-5A8657505656}" sibTransId="{C8D1DE60-F098-4ED4-8140-87D42186507A}"/>
    <dgm:cxn modelId="{7662E3AA-9339-4285-AA0A-509A625BBE2A}" srcId="{3A8AE5EE-8845-4613-8B64-044478B970E0}" destId="{8C39F6FC-2657-4521-96AE-9DFBE128F14F}" srcOrd="1" destOrd="0" parTransId="{93765B3B-AC7E-48D4-B6FE-94ACC8ECADA5}" sibTransId="{A6C04BCE-86D4-4174-9A9D-FC4E389215DF}"/>
    <dgm:cxn modelId="{5D869A44-CF1B-492F-A205-2E0B9BDBE226}" type="presOf" srcId="{8C39F6FC-2657-4521-96AE-9DFBE128F14F}" destId="{3DF62DDE-027E-4F0E-A991-49981E011D5B}" srcOrd="0" destOrd="0" presId="urn:microsoft.com/office/officeart/2005/8/layout/chevron2"/>
    <dgm:cxn modelId="{EB530149-925F-4D34-80E2-DE05BCBACBB6}" type="presOf" srcId="{F7D632C6-72CC-44CB-BEDF-CDCF3E9EA538}" destId="{6416AD00-62C4-4652-ABD2-47D82E018B7E}" srcOrd="0" destOrd="0" presId="urn:microsoft.com/office/officeart/2005/8/layout/chevron2"/>
    <dgm:cxn modelId="{B8E343AE-6B8F-4A25-9C7A-611BF5B7BD9B}" type="presOf" srcId="{A7960525-11D3-46AC-A908-283A5DAD28E6}" destId="{4392F745-B9EE-4BD1-A7C0-553CC51F3546}" srcOrd="0" destOrd="0" presId="urn:microsoft.com/office/officeart/2005/8/layout/chevron2"/>
    <dgm:cxn modelId="{6C327C04-5671-4541-83D2-3EB265117120}" srcId="{F7D632C6-72CC-44CB-BEDF-CDCF3E9EA538}" destId="{F3E6C7C4-DE33-4960-8C31-F89E44F2B933}" srcOrd="0" destOrd="0" parTransId="{75DEA1D9-C260-479C-9423-BF08E5D45F64}" sibTransId="{422BB0CD-EB00-4A55-9C2B-EEF2FB9DB0CC}"/>
    <dgm:cxn modelId="{B553F056-D9BA-4B6A-825C-CC3E190032E3}" srcId="{F7D632C6-72CC-44CB-BEDF-CDCF3E9EA538}" destId="{6716B254-7AFF-42D8-8B17-3A5F4A2A426C}" srcOrd="1" destOrd="0" parTransId="{241CA401-4033-44C6-8682-5AEB7C7BE564}" sibTransId="{F3AB389B-2022-4695-B902-B03ACCDD100D}"/>
    <dgm:cxn modelId="{64B3E535-6D90-4368-89CE-C3BF43D40ADE}" type="presParOf" srcId="{A15F84CB-CC04-48A0-9F84-ABE0FA072B78}" destId="{E7FAFE88-C553-48D4-A6FE-C902F747363A}" srcOrd="0" destOrd="0" presId="urn:microsoft.com/office/officeart/2005/8/layout/chevron2"/>
    <dgm:cxn modelId="{D39EF52A-DB27-4325-B5FF-D523AE62ACB8}" type="presParOf" srcId="{E7FAFE88-C553-48D4-A6FE-C902F747363A}" destId="{6416AD00-62C4-4652-ABD2-47D82E018B7E}" srcOrd="0" destOrd="0" presId="urn:microsoft.com/office/officeart/2005/8/layout/chevron2"/>
    <dgm:cxn modelId="{83DB55AC-CCC0-4022-9FD7-DE69A600CDF0}" type="presParOf" srcId="{E7FAFE88-C553-48D4-A6FE-C902F747363A}" destId="{C03B8C09-5E23-4B33-8499-27C0909874FD}" srcOrd="1" destOrd="0" presId="urn:microsoft.com/office/officeart/2005/8/layout/chevron2"/>
    <dgm:cxn modelId="{A49472BF-7C4F-4F65-9AC2-5DC940CACA0F}" type="presParOf" srcId="{A15F84CB-CC04-48A0-9F84-ABE0FA072B78}" destId="{0AA8FF98-D4AE-46A6-94BD-E753B3A707BF}" srcOrd="1" destOrd="0" presId="urn:microsoft.com/office/officeart/2005/8/layout/chevron2"/>
    <dgm:cxn modelId="{6A1179E4-3A31-443E-ADB9-79F2A2EED595}" type="presParOf" srcId="{A15F84CB-CC04-48A0-9F84-ABE0FA072B78}" destId="{939C1653-1B67-4E5A-8F24-5198F2370F26}" srcOrd="2" destOrd="0" presId="urn:microsoft.com/office/officeart/2005/8/layout/chevron2"/>
    <dgm:cxn modelId="{CF2C7940-E8BB-4AAD-B081-FEB40FF6A05D}" type="presParOf" srcId="{939C1653-1B67-4E5A-8F24-5198F2370F26}" destId="{3DF62DDE-027E-4F0E-A991-49981E011D5B}" srcOrd="0" destOrd="0" presId="urn:microsoft.com/office/officeart/2005/8/layout/chevron2"/>
    <dgm:cxn modelId="{C9C23851-C98E-4DBB-8E72-E1BF15B14392}" type="presParOf" srcId="{939C1653-1B67-4E5A-8F24-5198F2370F26}" destId="{4392F745-B9EE-4BD1-A7C0-553CC51F35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F8EC-E788-4B95-BB82-13E1D3A5B2AE}">
      <dsp:nvSpPr>
        <dsp:cNvPr id="0" name=""/>
        <dsp:cNvSpPr/>
      </dsp:nvSpPr>
      <dsp:spPr>
        <a:xfrm>
          <a:off x="0" y="0"/>
          <a:ext cx="7368480" cy="1269999"/>
        </a:xfrm>
        <a:prstGeom prst="roundRect">
          <a:avLst>
            <a:gd name="adj" fmla="val 10000"/>
          </a:avLst>
        </a:prstGeom>
        <a:solidFill>
          <a:srgbClr val="F99B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Координаторы Программы </a:t>
          </a:r>
          <a:endParaRPr lang="ru-RU" sz="1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921A1D"/>
              </a:solidFill>
            </a:rPr>
            <a:t>Комиссия по организации подготовки управленческих кадров для организаций народного хозяйства Российской Федерации;</a:t>
          </a:r>
          <a:endParaRPr lang="ru-RU" sz="1400" kern="1200" dirty="0">
            <a:solidFill>
              <a:srgbClr val="921A1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921A1D"/>
              </a:solidFill>
            </a:rPr>
            <a:t>Аппарат Правительства Российской Федерации</a:t>
          </a:r>
          <a:endParaRPr lang="ru-RU" sz="1400" kern="1200" dirty="0">
            <a:solidFill>
              <a:srgbClr val="921A1D"/>
            </a:solidFill>
          </a:endParaRPr>
        </a:p>
      </dsp:txBody>
      <dsp:txXfrm>
        <a:off x="1600696" y="0"/>
        <a:ext cx="5767784" cy="1269999"/>
      </dsp:txXfrm>
    </dsp:sp>
    <dsp:sp modelId="{97FB80FF-12CB-490E-94FD-600AF403658C}">
      <dsp:nvSpPr>
        <dsp:cNvPr id="0" name=""/>
        <dsp:cNvSpPr/>
      </dsp:nvSpPr>
      <dsp:spPr>
        <a:xfrm>
          <a:off x="126999" y="126999"/>
          <a:ext cx="1473696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DB99A-0143-49B8-9D99-32F6070CD37B}">
      <dsp:nvSpPr>
        <dsp:cNvPr id="0" name=""/>
        <dsp:cNvSpPr/>
      </dsp:nvSpPr>
      <dsp:spPr>
        <a:xfrm>
          <a:off x="0" y="1396999"/>
          <a:ext cx="7368480" cy="1269999"/>
        </a:xfrm>
        <a:prstGeom prst="roundRect">
          <a:avLst>
            <a:gd name="adj" fmla="val 10000"/>
          </a:avLst>
        </a:prstGeom>
        <a:solidFill>
          <a:srgbClr val="F184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Государственный заказчик Программы 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921A1D"/>
              </a:solidFill>
            </a:rPr>
            <a:t>Министерство экономического развития Российской Федерации</a:t>
          </a:r>
          <a:endParaRPr lang="ru-RU" sz="1600" kern="1200" dirty="0">
            <a:solidFill>
              <a:srgbClr val="921A1D"/>
            </a:solidFill>
          </a:endParaRPr>
        </a:p>
      </dsp:txBody>
      <dsp:txXfrm>
        <a:off x="1600696" y="1396999"/>
        <a:ext cx="5767784" cy="1269999"/>
      </dsp:txXfrm>
    </dsp:sp>
    <dsp:sp modelId="{7D19CF1E-91AB-4D09-B1BF-E92AFD6D3985}">
      <dsp:nvSpPr>
        <dsp:cNvPr id="0" name=""/>
        <dsp:cNvSpPr/>
      </dsp:nvSpPr>
      <dsp:spPr>
        <a:xfrm>
          <a:off x="126999" y="1523999"/>
          <a:ext cx="1473696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AC637-1799-4026-91AB-F90E6184018D}">
      <dsp:nvSpPr>
        <dsp:cNvPr id="0" name=""/>
        <dsp:cNvSpPr/>
      </dsp:nvSpPr>
      <dsp:spPr>
        <a:xfrm>
          <a:off x="0" y="2793999"/>
          <a:ext cx="7368480" cy="1269999"/>
        </a:xfrm>
        <a:prstGeom prst="roundRect">
          <a:avLst>
            <a:gd name="adj" fmla="val 10000"/>
          </a:avLst>
        </a:prstGeom>
        <a:solidFill>
          <a:srgbClr val="F184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Единственный исполнитель Программы 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921A1D"/>
              </a:solidFill>
            </a:rPr>
            <a:t>Российская академия народного хозяйства и государственной службы при Президенте Российской Федерации</a:t>
          </a:r>
          <a:endParaRPr lang="ru-RU" sz="1600" kern="1200" dirty="0">
            <a:solidFill>
              <a:srgbClr val="921A1D"/>
            </a:solidFill>
          </a:endParaRPr>
        </a:p>
      </dsp:txBody>
      <dsp:txXfrm>
        <a:off x="1600696" y="2793999"/>
        <a:ext cx="5767784" cy="1269999"/>
      </dsp:txXfrm>
    </dsp:sp>
    <dsp:sp modelId="{9F27569D-37BE-45A6-8AD1-5795FBB465BD}">
      <dsp:nvSpPr>
        <dsp:cNvPr id="0" name=""/>
        <dsp:cNvSpPr/>
      </dsp:nvSpPr>
      <dsp:spPr>
        <a:xfrm>
          <a:off x="126999" y="2920999"/>
          <a:ext cx="1473696" cy="10159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AD00-62C4-4652-ABD2-47D82E018B7E}">
      <dsp:nvSpPr>
        <dsp:cNvPr id="0" name=""/>
        <dsp:cNvSpPr/>
      </dsp:nvSpPr>
      <dsp:spPr>
        <a:xfrm rot="5400000">
          <a:off x="-196240" y="199021"/>
          <a:ext cx="1308270" cy="915789"/>
        </a:xfrm>
        <a:prstGeom prst="chevron">
          <a:avLst/>
        </a:prstGeom>
        <a:solidFill>
          <a:srgbClr val="F18420"/>
        </a:solidFill>
        <a:ln w="25400" cap="flat" cmpd="sng" algn="ctr">
          <a:solidFill>
            <a:srgbClr val="921A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Категория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«А»</a:t>
          </a:r>
          <a:endParaRPr lang="ru-RU" sz="1400" b="1" kern="1200" dirty="0"/>
        </a:p>
      </dsp:txBody>
      <dsp:txXfrm rot="-5400000">
        <a:off x="1" y="460676"/>
        <a:ext cx="915789" cy="392481"/>
      </dsp:txXfrm>
    </dsp:sp>
    <dsp:sp modelId="{C03B8C09-5E23-4B33-8499-27C0909874FD}">
      <dsp:nvSpPr>
        <dsp:cNvPr id="0" name=""/>
        <dsp:cNvSpPr/>
      </dsp:nvSpPr>
      <dsp:spPr>
        <a:xfrm rot="5400000">
          <a:off x="3788731" y="-2870160"/>
          <a:ext cx="850822" cy="6596706"/>
        </a:xfrm>
        <a:prstGeom prst="round2SameRect">
          <a:avLst/>
        </a:prstGeom>
        <a:solidFill>
          <a:srgbClr val="F99B1C">
            <a:alpha val="90000"/>
          </a:srgbClr>
        </a:solidFill>
        <a:ln w="25400" cap="flat" cmpd="sng" algn="ctr">
          <a:solidFill>
            <a:srgbClr val="921A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921A1D"/>
              </a:solidFill>
            </a:rPr>
            <a:t>Руководители (заместители руководителя) органов управления здравоохранением субъектов Российской Федерации и органов местного самоуправления </a:t>
          </a:r>
          <a:endParaRPr lang="ru-RU" sz="1200" b="1" kern="1200" dirty="0">
            <a:solidFill>
              <a:srgbClr val="921A1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921A1D"/>
              </a:solidFill>
            </a:rPr>
            <a:t>Руководители (заместители руководителя) органов управления образованием субъектов Российской Федерации и органов местного самоуправления </a:t>
          </a:r>
          <a:endParaRPr lang="ru-RU" sz="1200" b="1" kern="1200" dirty="0">
            <a:solidFill>
              <a:srgbClr val="921A1D"/>
            </a:solidFill>
          </a:endParaRPr>
        </a:p>
      </dsp:txBody>
      <dsp:txXfrm rot="-5400000">
        <a:off x="915789" y="44316"/>
        <a:ext cx="6555172" cy="767754"/>
      </dsp:txXfrm>
    </dsp:sp>
    <dsp:sp modelId="{3DF62DDE-027E-4F0E-A991-49981E011D5B}">
      <dsp:nvSpPr>
        <dsp:cNvPr id="0" name=""/>
        <dsp:cNvSpPr/>
      </dsp:nvSpPr>
      <dsp:spPr>
        <a:xfrm rot="5400000">
          <a:off x="-196240" y="1205221"/>
          <a:ext cx="1308270" cy="915789"/>
        </a:xfrm>
        <a:prstGeom prst="chevron">
          <a:avLst/>
        </a:prstGeom>
        <a:solidFill>
          <a:srgbClr val="F18420"/>
        </a:solidFill>
        <a:ln w="25400" cap="flat" cmpd="sng" algn="ctr">
          <a:solidFill>
            <a:srgbClr val="921A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Категория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«Б»</a:t>
          </a:r>
          <a:endParaRPr lang="ru-RU" sz="1400" b="1" kern="1200" dirty="0"/>
        </a:p>
      </dsp:txBody>
      <dsp:txXfrm rot="-5400000">
        <a:off x="1" y="1466876"/>
        <a:ext cx="915789" cy="392481"/>
      </dsp:txXfrm>
    </dsp:sp>
    <dsp:sp modelId="{4392F745-B9EE-4BD1-A7C0-553CC51F3546}">
      <dsp:nvSpPr>
        <dsp:cNvPr id="0" name=""/>
        <dsp:cNvSpPr/>
      </dsp:nvSpPr>
      <dsp:spPr>
        <a:xfrm rot="5400000">
          <a:off x="3788954" y="-1864184"/>
          <a:ext cx="850375" cy="6596706"/>
        </a:xfrm>
        <a:prstGeom prst="round2SameRect">
          <a:avLst/>
        </a:prstGeom>
        <a:solidFill>
          <a:srgbClr val="F99B1C">
            <a:alpha val="90000"/>
          </a:srgbClr>
        </a:solidFill>
        <a:ln w="25400" cap="flat" cmpd="sng" algn="ctr">
          <a:solidFill>
            <a:srgbClr val="921A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921A1D"/>
              </a:solidFill>
            </a:rPr>
            <a:t>Главные врачи (заместители главного врача) учреждений здравоохранения</a:t>
          </a:r>
          <a:endParaRPr lang="ru-RU" sz="1200" b="1" kern="1200" dirty="0">
            <a:solidFill>
              <a:srgbClr val="921A1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921A1D"/>
              </a:solidFill>
            </a:rPr>
            <a:t>Директора (заместители директора) учреждений общего образования</a:t>
          </a:r>
          <a:endParaRPr lang="ru-RU" sz="1200" b="1" kern="1200" dirty="0">
            <a:solidFill>
              <a:srgbClr val="921A1D"/>
            </a:solidFill>
          </a:endParaRPr>
        </a:p>
      </dsp:txBody>
      <dsp:txXfrm rot="-5400000">
        <a:off x="915789" y="1050493"/>
        <a:ext cx="6555194" cy="767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E5B6-40B3-4D56-952F-0FF66A65C8B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F5F-E4CC-451C-8F5B-FEAE4A706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9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59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0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2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1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9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3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1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6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2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2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4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0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6F5F-E4CC-451C-8F5B-FEAE4A7066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2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21A32-51AD-4C75-9D24-B70D4595B046}" type="datetime1">
              <a:rPr lang="ru-RU" smtClean="0"/>
              <a:t>19.03.2015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01A1F-1AA1-4765-90D7-31D038D9D0BF}" type="datetime1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6C456-6E50-4E72-BE0D-E27CACF897B4}" type="datetime1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37199-3CF4-4AA9-A408-CA228FEAF999}" type="datetime1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6AD7DF-A1A4-47AA-AB46-ECD0875535B3}" type="datetime1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69003-0890-4AAF-A1F7-4DA60190EA9E}" type="datetime1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3415B-9C0A-4948-B2FD-EF8EA957D6F5}" type="datetime1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F12B9-CF43-4A2A-B95E-80BE7D2C4D77}" type="datetime1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A7D8E-0895-4A36-9413-97BAA0D37808}" type="datetime1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C949-725F-4EC8-82B0-F9052A8E1125}" type="datetime1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E6C4E-73B4-4544-AD26-B7D68410BFF3}" type="datetime1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BD183E-F41B-4DB3-AE7A-F1B32F42CFAB}" type="datetime1">
              <a:rPr lang="ru-RU" smtClean="0"/>
              <a:t>19.03.2015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E00338-4A14-4A25-9AC1-674B7213F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921A1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835134"/>
            <a:ext cx="8572560" cy="2808312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400" b="1" i="1" dirty="0" smtClean="0">
                <a:solidFill>
                  <a:srgbClr val="921A1D"/>
                </a:solidFill>
                <a:effectLst/>
                <a:latin typeface="Tahoma" pitchFamily="34" charset="0"/>
                <a:cs typeface="Tahoma" pitchFamily="34" charset="0"/>
              </a:rPr>
              <a:t>Комиссия по организации подготовки управленческих кадров для </a:t>
            </a:r>
            <a:br>
              <a:rPr lang="ru-RU" sz="1400" b="1" i="1" dirty="0" smtClean="0">
                <a:solidFill>
                  <a:srgbClr val="921A1D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1400" b="1" i="1" dirty="0" smtClean="0">
                <a:solidFill>
                  <a:srgbClr val="921A1D"/>
                </a:solidFill>
                <a:effectLst/>
                <a:latin typeface="Tahoma" pitchFamily="34" charset="0"/>
                <a:cs typeface="Tahoma" pitchFamily="34" charset="0"/>
              </a:rPr>
              <a:t>организаци</a:t>
            </a:r>
            <a:r>
              <a:rPr lang="ru-RU" sz="1400" b="1" i="1" dirty="0">
                <a:solidFill>
                  <a:srgbClr val="921A1D"/>
                </a:solidFill>
                <a:effectLst/>
                <a:latin typeface="Tahoma" pitchFamily="34" charset="0"/>
                <a:cs typeface="Tahoma" pitchFamily="34" charset="0"/>
              </a:rPr>
              <a:t>и</a:t>
            </a:r>
            <a:r>
              <a:rPr lang="ru-RU" sz="1400" b="1" i="1" dirty="0" smtClean="0">
                <a:solidFill>
                  <a:srgbClr val="921A1D"/>
                </a:solidFill>
                <a:effectLst/>
                <a:latin typeface="Tahoma" pitchFamily="34" charset="0"/>
                <a:cs typeface="Tahoma" pitchFamily="34" charset="0"/>
              </a:rPr>
              <a:t> народного хозяйства Российской Федерации</a:t>
            </a:r>
            <a:r>
              <a:rPr lang="en-US" sz="14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14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РЕАЛИЗАЦИИ ПРОГРАММЫ </a:t>
            </a:r>
            <a:br>
              <a:rPr lang="ru-RU" sz="2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«ПОДГОТОВКА УПРАВЛЕНЧЕСКИХ КАДРОВ В СФЕРЕ ЗДРАВООХРАНЕНИЯ, ОБРАЗОВАНИЯ </a:t>
            </a:r>
            <a:r>
              <a:rPr lang="ru-RU" sz="21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КУЛЬТУРЫ                           В 2011 – 2014 гг.»</a:t>
            </a:r>
            <a:endParaRPr lang="ru-RU" sz="2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Министерство экономического развития Российской Федерац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2"/>
          <a:stretch/>
        </p:blipFill>
        <p:spPr bwMode="auto">
          <a:xfrm>
            <a:off x="4500562" y="142852"/>
            <a:ext cx="4548787" cy="95320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21A1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V="1">
            <a:off x="1061028" y="2204864"/>
            <a:ext cx="8064896" cy="45719"/>
          </a:xfrm>
          <a:prstGeom prst="rect">
            <a:avLst/>
          </a:prstGeom>
          <a:ln>
            <a:solidFill>
              <a:srgbClr val="921A1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013682" y="6786742"/>
            <a:ext cx="8166829" cy="72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000101" y="2214554"/>
            <a:ext cx="8159586" cy="63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slushat-1\Мои документы\Мои рисунк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7438"/>
            <a:ext cx="2428892" cy="79721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 flipH="1">
            <a:off x="-2" y="1357299"/>
            <a:ext cx="1142978" cy="550070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1285860"/>
            <a:ext cx="91440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142976" y="6794612"/>
            <a:ext cx="8001024" cy="63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44960" y="-27384"/>
            <a:ext cx="8208912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Постпрограммное сопровождение участников Программы</a:t>
            </a:r>
            <a:endParaRPr lang="ru-RU" sz="18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000100" y="548680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0338-4A14-4A25-9AC1-674B7213FAEE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683568" y="39987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4860032" y="39987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000100" y="6741938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graphicFrame>
        <p:nvGraphicFramePr>
          <p:cNvPr id="11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20561"/>
              </p:ext>
            </p:extLst>
          </p:nvPr>
        </p:nvGraphicFramePr>
        <p:xfrm>
          <a:off x="1000100" y="769264"/>
          <a:ext cx="8143900" cy="8320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43900"/>
              </a:tblGrid>
              <a:tr h="7875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Академией, её филиалами и ВУЗами-партнерами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регулярно проводились различные мероприятия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круглые столы, конференции, семинары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т.п.), связанных с реализацией Программы и постпрограммным сопровождением деятельности участников Программы</a:t>
                      </a:r>
                      <a:endParaRPr kumimoji="0" lang="ru-RU" sz="14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952"/>
          <p:cNvGraphicFramePr>
            <a:graphicFrameLocks/>
          </p:cNvGraphicFramePr>
          <p:nvPr>
            <p:extLst/>
          </p:nvPr>
        </p:nvGraphicFramePr>
        <p:xfrm>
          <a:off x="1043608" y="3501009"/>
          <a:ext cx="8078888" cy="6035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8888"/>
              </a:tblGrid>
              <a:tr h="5760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Начиная с 2012 года Академией на постоянной основе осуществляется постпрограммный мониторинг реализации разработанных слушателями Программы проектов</a:t>
                      </a:r>
                      <a:endParaRPr kumimoji="0" lang="ru-RU" sz="14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07" y="1700808"/>
            <a:ext cx="2376197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2376197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79" y="1700808"/>
            <a:ext cx="2376197" cy="1655588"/>
          </a:xfrm>
          <a:prstGeom prst="rect">
            <a:avLst/>
          </a:prstGeom>
        </p:spPr>
      </p:pic>
      <p:graphicFrame>
        <p:nvGraphicFramePr>
          <p:cNvPr id="15" name="Group 952"/>
          <p:cNvGraphicFramePr>
            <a:graphicFrameLocks/>
          </p:cNvGraphicFramePr>
          <p:nvPr>
            <p:extLst/>
          </p:nvPr>
        </p:nvGraphicFramePr>
        <p:xfrm>
          <a:off x="1043608" y="6353888"/>
          <a:ext cx="8078888" cy="3325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8888"/>
              </a:tblGrid>
              <a:tr h="3325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Вышеуказанные мероприятия выполняются Академией самостоятельно, за счет собственных средств.</a:t>
                      </a:r>
                      <a:endParaRPr kumimoji="0" lang="ru-RU" sz="13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solidFill>
            <a:srgbClr val="921A1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5616" y="150086"/>
            <a:ext cx="8208912" cy="6146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b="1" dirty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Информационное сопровождение реализации Программы 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980728"/>
            <a:ext cx="4464496" cy="5544616"/>
          </a:xfrm>
          <a:prstGeom prst="rect">
            <a:avLst/>
          </a:prstGeom>
          <a:solidFill>
            <a:srgbClr val="E78E2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Функционирует официальный (общедоступный) сайт Программы –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www.prog.rane.ru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, являющийся частью официальных Интернет-ресурсов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РАНХиГС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Доступ пользователей к информационным ресурсам Программы осуществляется: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через сайт Программы (банк проектов, компьютерные симуляторы и др.);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Через СДО для зарегистрированных участников Программы (учебно-методические комплексы, практические ситуации и др.);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сети Интернет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проводятся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видеотрансляции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выступлений ведущих экспертов по актуальным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темам модернизации систем здравоохранения и общего образования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835" y="4725144"/>
            <a:ext cx="2143141" cy="1664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6" y="1124744"/>
            <a:ext cx="2183356" cy="158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216024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000100" y="6741368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:p14="http://schemas.microsoft.com/office/powerpoint/2010/main" val="5941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536504" cy="2842876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1331640" y="1196752"/>
            <a:ext cx="7416824" cy="1161653"/>
          </a:xfrm>
          <a:prstGeom prst="wedgeRectCallout">
            <a:avLst>
              <a:gd name="adj1" fmla="val -21090"/>
              <a:gd name="adj2" fmla="val 74800"/>
            </a:avLst>
          </a:prstGeom>
          <a:solidFill>
            <a:srgbClr val="F99B1C"/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февраля 2013 года состоялась встреча Председателя Правительства Российской Федерации Д.А. Медведев с выпускниками Программы подготовки управленческих кадров в сферах здравоохранения и образования, чьи проекты, разработанные в рамках Программы, были признаны лучшими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-65522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Встреча </a:t>
            </a:r>
            <a:r>
              <a:rPr lang="ru-RU" sz="2000" b="1" dirty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Председателя Правительства Российской Федерации Д.А. Медведев с выпускниками </a:t>
            </a:r>
            <a:r>
              <a:rPr lang="ru-RU" sz="20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ПРОГРАММЫ</a:t>
            </a:r>
            <a:endParaRPr lang="ru-RU" sz="20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13682" y="6652543"/>
            <a:ext cx="8166829" cy="206207"/>
            <a:chOff x="1013682" y="6652543"/>
            <a:chExt cx="8166829" cy="20620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13682" y="6723612"/>
              <a:ext cx="8166829" cy="135138"/>
              <a:chOff x="1013682" y="6750246"/>
              <a:chExt cx="8166829" cy="135138"/>
            </a:xfrm>
          </p:grpSpPr>
          <p:sp>
            <p:nvSpPr>
              <p:cNvPr id="14" name="Прямоугольник 13"/>
              <p:cNvSpPr/>
              <p:nvPr/>
            </p:nvSpPr>
            <p:spPr>
              <a:xfrm flipV="1">
                <a:off x="1013682" y="6813376"/>
                <a:ext cx="8166829" cy="720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rot="10800000" flipV="1">
                <a:off x="1013683" y="6750246"/>
                <a:ext cx="8159586" cy="63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 flipV="1">
              <a:off x="1013682" y="6652543"/>
              <a:ext cx="8130318" cy="4571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15142" y="5938158"/>
            <a:ext cx="8094821" cy="227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Group 952"/>
          <p:cNvGraphicFramePr>
            <a:graphicFrameLocks/>
          </p:cNvGraphicFramePr>
          <p:nvPr/>
        </p:nvGraphicFramePr>
        <p:xfrm>
          <a:off x="5214942" y="2786058"/>
          <a:ext cx="3714776" cy="2834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14776"/>
              </a:tblGrid>
              <a:tr h="278608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4F271C">
                            <a:lumMod val="75000"/>
                          </a:srgb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4F271C">
                            <a:lumMod val="75000"/>
                          </a:srgb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 7 февраля 2013 Председателем Правительства Российской Федерации Д.А. Медведевым дано поручение о внесении в установленном порядке проекта акта Правительства Российской Федерации о продлении до 2018 года Программы, предусмотрев в ней также подготовку управленческих кадров в сфере культуры, начиная с IV квартала 2013 г.</a:t>
                      </a:r>
                    </a:p>
                    <a:p>
                      <a:pPr marL="171450" lvl="0" indent="-171450">
                        <a:buFont typeface="Wingdings" pitchFamily="2" charset="2"/>
                        <a:buNone/>
                      </a:pPr>
                      <a:endParaRPr lang="ru-RU" sz="12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000100" y="5786454"/>
            <a:ext cx="8143900" cy="214314"/>
          </a:xfrm>
          <a:prstGeom prst="wedgeRectCallout">
            <a:avLst>
              <a:gd name="adj1" fmla="val -21989"/>
              <a:gd name="adj2" fmla="val 50201"/>
            </a:avLst>
          </a:prstGeom>
          <a:solidFill>
            <a:srgbClr val="F99B1C"/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000100" y="6643710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0338-4A14-4A25-9AC1-674B7213FA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1" y="1257638"/>
            <a:ext cx="8856985" cy="1955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5616" y="-65522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Проведение тематического семинара по актуальным проблемам управления в сфере культуры </a:t>
            </a:r>
            <a:endParaRPr lang="ru-RU" sz="20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597916"/>
              </p:ext>
            </p:extLst>
          </p:nvPr>
        </p:nvGraphicFramePr>
        <p:xfrm>
          <a:off x="971600" y="3212976"/>
          <a:ext cx="8143900" cy="32403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43900"/>
              </a:tblGrid>
              <a:tr h="324036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40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12 – 13 ноября 2013 года в </a:t>
                      </a:r>
                      <a:r>
                        <a:rPr lang="ru-RU" sz="1400" b="1" dirty="0" err="1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РАНХиГС</a:t>
                      </a:r>
                      <a:r>
                        <a:rPr lang="ru-RU" sz="1400" b="1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проведен тематический семинар по актуальным проблемам управления в сфере культуры для руководителей (заместителей руководителя) органов управления в сфере культуры субъектов Российской Федерации</a:t>
                      </a: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1300" b="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  Семинар</a:t>
                      </a:r>
                      <a:r>
                        <a:rPr lang="ru-RU" sz="1300" b="0" baseline="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проводился в целях выработки подходов к обучению современным технологиям управления управленческих кадров в сфере культуры.</a:t>
                      </a: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1300" b="0" baseline="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  Общее количество участников тематического семинара (руководителей (заместителей руководителя) органов управления в сфере культуры субъектов Российской Федерации) составило 65 человек.</a:t>
                      </a: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1300" b="0" baseline="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  Программа тематического семинара предусматривала рассмотрение вопросов актуальной проблематики реализации государственной политики в сфере культуры в субъектах российской Федерации, а также проведение практических занятий (в формате «круглых столов») по выработке подходов к обучению современным технологиям управления управленческих кадров в сфере культуры.   </a:t>
                      </a:r>
                      <a:r>
                        <a:rPr lang="ru-RU" sz="1300" b="1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</a:t>
                      </a:r>
                      <a:endParaRPr lang="ru-RU" sz="1300" b="1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1" y="1319369"/>
            <a:ext cx="2707729" cy="1821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59" y="1340768"/>
            <a:ext cx="2707729" cy="180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" y="1354950"/>
            <a:ext cx="2706528" cy="17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1" y="1052736"/>
            <a:ext cx="8856985" cy="1955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5" y="143266"/>
            <a:ext cx="783210" cy="7648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5616" y="-65522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Проведение мероприятий, направленных на подготовку управленческих кадров в сфере культуры </a:t>
            </a:r>
            <a:endParaRPr lang="ru-RU" sz="20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Group 952"/>
          <p:cNvGraphicFramePr>
            <a:graphicFrameLocks/>
          </p:cNvGraphicFramePr>
          <p:nvPr>
            <p:extLst/>
          </p:nvPr>
        </p:nvGraphicFramePr>
        <p:xfrm>
          <a:off x="971600" y="3080082"/>
          <a:ext cx="8143900" cy="38176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43900"/>
              </a:tblGrid>
              <a:tr h="36618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 соответствии с поручением Правительства Российской Федерации от 7 февраля 2013 года № ДМ-П17-679 Академией в 2014 году проведен ряд мероприятий, направленных на подготовку управленческих кадров в сфере культуры, в частности:</a:t>
                      </a:r>
                    </a:p>
                    <a:p>
                      <a:pPr marL="0" indent="-28575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разработана структура образовательных программ по направлению «Управление в сфере культуры» для руководителей органов управления культуры субъектов РФ и муниципальных образований (категория «А») и руководителей учреждений культуры (категория «Б»);</a:t>
                      </a:r>
                    </a:p>
                    <a:p>
                      <a:pPr marL="0" indent="-285750" algn="just" rtl="0" eaLnBrk="1" latinLnBrk="0" hangingPunct="1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проведен круглый стол по общественному обсуждению разработанных программ, с участием представителей заинтересованных государственных органов, в том числе Минкультуры России и учреждений культуры;</a:t>
                      </a:r>
                    </a:p>
                    <a:p>
                      <a:pPr marL="0" indent="-285750" algn="just" rtl="0" eaLnBrk="1" latinLnBrk="0" hangingPunct="1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сформирован состав экспертов и преподавателей для обеспечения подготовки управленческих кадров в сфере культуры в субъектах РФ, начиная с 2015 года. </a:t>
                      </a:r>
                    </a:p>
                    <a:p>
                      <a:pPr marL="0" indent="0" algn="just" rtl="0" eaLnBrk="1" latinLnBrk="0" hangingPunct="1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400" b="1" kern="120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Указанные мероприятия выполнялись Академией за счет собственных средств.</a:t>
                      </a: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1300" b="0" dirty="0" smtClean="0">
                          <a:solidFill>
                            <a:srgbClr val="4F271C">
                              <a:lumMod val="75000"/>
                            </a:srgbClr>
                          </a:solidFill>
                          <a:latin typeface="Tahoma" pitchFamily="34" charset="0"/>
                          <a:cs typeface="Tahoma" pitchFamily="34" charset="0"/>
                        </a:rPr>
                        <a:t>     </a:t>
                      </a:r>
                      <a:endParaRPr lang="ru-RU" sz="1300" b="1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00100" y="6741938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808312" cy="1825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39605"/>
            <a:ext cx="2808312" cy="1810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39606"/>
            <a:ext cx="2808312" cy="1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9" y="2988747"/>
            <a:ext cx="2610169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18965" y="0"/>
            <a:ext cx="4825035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318964" y="3165800"/>
            <a:ext cx="4825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0338-4A14-4A25-9AC1-674B7213FAE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44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1013682" y="6723612"/>
            <a:ext cx="8166829" cy="135138"/>
            <a:chOff x="1013682" y="6750246"/>
            <a:chExt cx="8166829" cy="135138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1013682" y="6813376"/>
              <a:ext cx="8166829" cy="720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10800000" flipV="1">
              <a:off x="1013683" y="6750246"/>
              <a:ext cx="8159586" cy="63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0800000" flipV="1">
            <a:off x="1043608" y="-10598"/>
            <a:ext cx="8159586" cy="63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374069"/>
              </p:ext>
            </p:extLst>
          </p:nvPr>
        </p:nvGraphicFramePr>
        <p:xfrm>
          <a:off x="1142976" y="143266"/>
          <a:ext cx="7929618" cy="2758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29618"/>
              </a:tblGrid>
              <a:tr h="270967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ru-RU" sz="1400" b="1" kern="8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000" b="1" kern="800" baseline="0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Программа реал</a:t>
                      </a:r>
                      <a:r>
                        <a:rPr lang="ru-RU" sz="2000" b="1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изуется </a:t>
                      </a: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2000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в рамках исполнения </a:t>
                      </a:r>
                      <a:r>
                        <a:rPr lang="ru-RU" sz="2000" b="1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распоряжения Правительства Российской Федерации от 27 сентября 2011 года            № 1665-р </a:t>
                      </a: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2000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и в соответствии с</a:t>
                      </a:r>
                      <a:r>
                        <a:rPr lang="ru-RU" sz="2000" b="1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 Государственным контрактом                   от 10 октября 2011 года № ГК-112-АЛ/Д04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1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41242"/>
              </p:ext>
            </p:extLst>
          </p:nvPr>
        </p:nvGraphicFramePr>
        <p:xfrm>
          <a:off x="1142976" y="3068960"/>
          <a:ext cx="7929618" cy="3581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29618"/>
              </a:tblGrid>
              <a:tr h="326281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0"/>
                        </a:spcBef>
                        <a:buFont typeface="Arial" pitchFamily="34" charset="0"/>
                        <a:buNone/>
                      </a:pPr>
                      <a:endParaRPr lang="ru-RU" sz="13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2800" b="1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Цель Программы: 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ru-RU" sz="2800" kern="1200" dirty="0" smtClean="0">
                          <a:solidFill>
                            <a:srgbClr val="921A1D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обучение управленческих кадров в сфере здравоохранения и образования современным технологиям управления;</a:t>
                      </a: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rgbClr val="921A1D"/>
                          </a:solidFill>
                          <a:latin typeface="Tahoma" pitchFamily="34" charset="0"/>
                          <a:cs typeface="Tahoma" pitchFamily="34" charset="0"/>
                        </a:rPr>
                        <a:t>выработка подходов к обучению современным технологиям управления управленческих кадров в сфере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00100" y="0"/>
            <a:ext cx="8143900" cy="4571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V="1">
            <a:off x="1134284" y="2924944"/>
            <a:ext cx="7936564" cy="720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00164" y="6715148"/>
            <a:ext cx="8143836" cy="4571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0338-4A14-4A25-9AC1-674B7213FA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1013682" y="6723612"/>
            <a:ext cx="8166829" cy="135138"/>
            <a:chOff x="1013682" y="6750246"/>
            <a:chExt cx="8166829" cy="135138"/>
          </a:xfrm>
        </p:grpSpPr>
        <p:sp>
          <p:nvSpPr>
            <p:cNvPr id="8" name="Прямоугольник 7"/>
            <p:cNvSpPr/>
            <p:nvPr/>
          </p:nvSpPr>
          <p:spPr>
            <a:xfrm flipV="1">
              <a:off x="1013682" y="6813376"/>
              <a:ext cx="8166829" cy="720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0800000" flipV="1">
              <a:off x="1013683" y="6750246"/>
              <a:ext cx="8159586" cy="63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071055" y="260648"/>
            <a:ext cx="8208912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-24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28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рганизационная структура ПРОГРАММЫ</a:t>
            </a:r>
            <a:endParaRPr lang="ru-RU" sz="2800" b="1" cap="all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00100" y="678656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0338-4A14-4A25-9AC1-674B7213FAE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9632" y="4133979"/>
            <a:ext cx="321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Программе участвуют 83 субъекта Российской Федерации.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охватывает все уровни управления в сфере здравоохранения и образования.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4316504"/>
              </p:ext>
            </p:extLst>
          </p:nvPr>
        </p:nvGraphicFramePr>
        <p:xfrm>
          <a:off x="1524000" y="13970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50" y="4365104"/>
            <a:ext cx="74295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1013682" y="6723612"/>
            <a:ext cx="8166829" cy="135138"/>
            <a:chOff x="1013682" y="6750246"/>
            <a:chExt cx="8166829" cy="135138"/>
          </a:xfrm>
        </p:grpSpPr>
        <p:sp>
          <p:nvSpPr>
            <p:cNvPr id="8" name="Прямоугольник 7"/>
            <p:cNvSpPr/>
            <p:nvPr/>
          </p:nvSpPr>
          <p:spPr>
            <a:xfrm flipV="1">
              <a:off x="1013682" y="6813376"/>
              <a:ext cx="8166829" cy="720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0800000" flipV="1">
              <a:off x="1013683" y="6750246"/>
              <a:ext cx="8159586" cy="63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071055" y="260648"/>
            <a:ext cx="8208912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-24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Слушатели ПРОГРАММЫ</a:t>
            </a:r>
            <a:endParaRPr lang="ru-RU" sz="2800" b="1" cap="all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00100" y="678656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0338-4A14-4A25-9AC1-674B7213FAEE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0381786"/>
              </p:ext>
            </p:extLst>
          </p:nvPr>
        </p:nvGraphicFramePr>
        <p:xfrm>
          <a:off x="1524000" y="1397000"/>
          <a:ext cx="751249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75516" y="3645024"/>
            <a:ext cx="459533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115616" y="3789040"/>
            <a:ext cx="3456384" cy="2736304"/>
          </a:xfrm>
          <a:prstGeom prst="roundRect">
            <a:avLst/>
          </a:prstGeom>
          <a:solidFill>
            <a:srgbClr val="F99B1C"/>
          </a:solidFill>
          <a:ln>
            <a:solidFill>
              <a:srgbClr val="92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9632" y="4133979"/>
            <a:ext cx="321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Программе участвуют </a:t>
            </a:r>
            <a:r>
              <a:rPr lang="ru-RU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субъектов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Федерации.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охватывает все уровни управления в сфере здравоохранения и образования.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r="17839" b="7561"/>
          <a:stretch/>
        </p:blipFill>
        <p:spPr bwMode="auto">
          <a:xfrm>
            <a:off x="1259632" y="1110244"/>
            <a:ext cx="2558524" cy="178825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2" descr="D:\Работа\Симуляторы\Дизайн\new_hospital\new bld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22" y="2004373"/>
            <a:ext cx="2585140" cy="151216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6486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Учебно-методическое обеспечение </a:t>
            </a:r>
            <a:r>
              <a:rPr lang="ru-RU" sz="28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ПРОГРАММЫ</a:t>
            </a:r>
            <a:endParaRPr lang="ru-RU" sz="28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8316"/>
          <a:stretch/>
        </p:blipFill>
        <p:spPr bwMode="auto">
          <a:xfrm>
            <a:off x="1259632" y="3772344"/>
            <a:ext cx="2547512" cy="186357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2" descr="\\192.168.2.23\data\projects\Управление современной школой\Дизайн\MAP objects\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36" y="4915839"/>
            <a:ext cx="2585140" cy="1513557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graphicFrame>
        <p:nvGraphicFramePr>
          <p:cNvPr id="21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44634"/>
              </p:ext>
            </p:extLst>
          </p:nvPr>
        </p:nvGraphicFramePr>
        <p:xfrm>
          <a:off x="4572000" y="1071546"/>
          <a:ext cx="4429156" cy="5643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29156"/>
              </a:tblGrid>
              <a:tr h="56436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Разработан единый комплекс учебно-методических материалов Программы, 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включающий: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60 учебно-методических комплексов;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30 учебных модулей, характеризующих проблемные ситуации, представляющие наилучшие практики реализации проектов модернизации здравоохранения и образования;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4 компьютерных симулятора;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система дистанционного обучения (СДО)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610790"/>
              </p:ext>
            </p:extLst>
          </p:nvPr>
        </p:nvGraphicFramePr>
        <p:xfrm>
          <a:off x="4579335" y="5949280"/>
          <a:ext cx="4428586" cy="6203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28586"/>
              </a:tblGrid>
              <a:tr h="620362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           Компьютерные симуляторы зарегистрированы            </a:t>
                      </a:r>
                    </a:p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           в Роспатенте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06047"/>
              </p:ext>
            </p:extLst>
          </p:nvPr>
        </p:nvGraphicFramePr>
        <p:xfrm>
          <a:off x="4569810" y="1071786"/>
          <a:ext cx="4428586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28586"/>
              </a:tblGrid>
              <a:tr h="0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2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074560"/>
              </p:ext>
            </p:extLst>
          </p:nvPr>
        </p:nvGraphicFramePr>
        <p:xfrm>
          <a:off x="4572000" y="4653136"/>
          <a:ext cx="4428586" cy="1188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28586"/>
              </a:tblGrid>
              <a:tr h="1105449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              </a:t>
                      </a:r>
                    </a:p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           Результаты</a:t>
                      </a:r>
                      <a:r>
                        <a:rPr lang="ru-RU" sz="1200" baseline="0" dirty="0" smtClean="0">
                          <a:latin typeface="Tahoma" pitchFamily="34" charset="0"/>
                          <a:cs typeface="Tahoma" pitchFamily="34" charset="0"/>
                        </a:rPr>
                        <a:t> разработки единого у</a:t>
                      </a: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чебно-методического комплекса</a:t>
                      </a:r>
                      <a:r>
                        <a:rPr lang="ru-RU" sz="1200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зарегистрированы в федеральном государственном автономном научном учреждении «Центр информационных технологий и систем органов исполнительной власти» (№ 03201354321)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497611" cy="32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21288"/>
            <a:ext cx="491781" cy="3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5616" y="-142900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Эксперты Программы </a:t>
            </a:r>
            <a:endParaRPr lang="ru-RU" sz="28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9" name="Picture 3" descr="G:\фото\скворцова\DSC_0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4430" r="32675" b="8502"/>
          <a:stretch>
            <a:fillRect/>
          </a:stretch>
        </p:blipFill>
        <p:spPr bwMode="auto">
          <a:xfrm>
            <a:off x="7884368" y="1628800"/>
            <a:ext cx="1152128" cy="15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G:\фото\реморенко\DSC_9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38156" r="35825" b="40524"/>
          <a:stretch>
            <a:fillRect/>
          </a:stretch>
        </p:blipFill>
        <p:spPr bwMode="auto">
          <a:xfrm>
            <a:off x="1475656" y="2420888"/>
            <a:ext cx="1719717" cy="11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yar.rodgor.ru/art_images/139/18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94" y="3284984"/>
            <a:ext cx="1723278" cy="114885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kp.ru/f/12/image/50/91/3939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1728192" cy="11521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9585"/>
            <a:ext cx="1895800" cy="12241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57192"/>
            <a:ext cx="1729381" cy="1140829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/>
          <a:srcRect t="13414" b="29421"/>
          <a:stretch>
            <a:fillRect/>
          </a:stretch>
        </p:blipFill>
        <p:spPr bwMode="auto">
          <a:xfrm>
            <a:off x="7313218" y="4581128"/>
            <a:ext cx="1723278" cy="12421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79036" y="1145907"/>
            <a:ext cx="589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Голодец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Ольга Юрьевна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Председателя Правительства Российской Федерации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77281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Скворцова Вероника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Игоревна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Министр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здравоохранения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Российской Федерации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420888"/>
            <a:ext cx="4680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Реморенко Игорь Михайлович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Министра образования и науки Российской Федерации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5413" y="3284984"/>
            <a:ext cx="3541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Каграманян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Игорь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Николаевич</a:t>
            </a:r>
          </a:p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Министра здравоохранения Российской Федерации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7824" y="4042016"/>
            <a:ext cx="4109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Климов Александр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Алексеевич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Министра образования и науки Российской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Федерации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987824" y="4670846"/>
            <a:ext cx="432539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Стадченко Наталья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Николаевна</a:t>
            </a:r>
          </a:p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Председатель Фонда обязательного медицинского страхования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3848" y="5517232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Каганов Вениамин Шаевич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Министра образования и науки Российской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Федерации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79511" y="1257638"/>
            <a:ext cx="8856985" cy="1955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1600" y="-99392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реализация Программы в 2011 – 2014 гг.</a:t>
            </a:r>
            <a:endParaRPr lang="ru-RU" sz="27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13682" y="6652543"/>
            <a:ext cx="8166829" cy="206207"/>
            <a:chOff x="1013682" y="6652543"/>
            <a:chExt cx="8166829" cy="20620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013682" y="6723612"/>
              <a:ext cx="8166829" cy="135138"/>
              <a:chOff x="1013682" y="6750246"/>
              <a:chExt cx="8166829" cy="135138"/>
            </a:xfrm>
          </p:grpSpPr>
          <p:sp>
            <p:nvSpPr>
              <p:cNvPr id="16" name="Прямоугольник 15"/>
              <p:cNvSpPr/>
              <p:nvPr/>
            </p:nvSpPr>
            <p:spPr>
              <a:xfrm flipV="1">
                <a:off x="1013682" y="6813376"/>
                <a:ext cx="8166829" cy="720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0800000" flipV="1">
                <a:off x="1013683" y="6750246"/>
                <a:ext cx="8159586" cy="63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 flipV="1">
              <a:off x="1013682" y="6652543"/>
              <a:ext cx="8130318" cy="4571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0" y="1268760"/>
            <a:ext cx="2808288" cy="18653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a.smolyakova\Desktop\Левицкой\DSC_0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/>
          <a:stretch>
            <a:fillRect/>
          </a:stretch>
        </p:blipFill>
        <p:spPr bwMode="auto">
          <a:xfrm flipH="1">
            <a:off x="251520" y="1270672"/>
            <a:ext cx="2808287" cy="18732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3" y="1290740"/>
            <a:ext cx="2764615" cy="18521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9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301843"/>
              </p:ext>
            </p:extLst>
          </p:nvPr>
        </p:nvGraphicFramePr>
        <p:xfrm>
          <a:off x="1000100" y="3246078"/>
          <a:ext cx="8143900" cy="35672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43900"/>
              </a:tblGrid>
              <a:tr h="35672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рамках реализации Программы в 2011 – 2014 годах: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прошли обучение в формате повышения квалификации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14 975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управленцев, из них: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1 575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руководителей (заместителей руководителя) органов управления здравоохранением и образованием субъектов РФ и муниципальных образований (категория «А»);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13 400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главных врачей (заместителей главного врача) учреждений здравоохранения, директоров (заместителей директора) учреждений общего образования (категория «Б»);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прошли зарубежные стажировки на базе ведущих медицинских и образовательных учреждений – </a:t>
                      </a: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795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человек;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 кадровые резервы субъектов РФ, муниципальных образований и организаций рекомендовано более </a:t>
                      </a: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1000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человек;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Сформирована информационная база, разработанных слушателями Программы, проектов – </a:t>
                      </a: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2060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проектов;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прошли</a:t>
                      </a:r>
                      <a:r>
                        <a:rPr kumimoji="0"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обучение 200 преподавателей филиалов РАНХиГС и ВУЗов-партнеров.</a:t>
                      </a:r>
                      <a:endParaRPr kumimoji="0"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:p14="http://schemas.microsoft.com/office/powerpoint/2010/main" val="25689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111994" y="56152"/>
            <a:ext cx="787598" cy="851962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5616" y="-136095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</a:t>
            </a:r>
            <a:r>
              <a:rPr lang="ru-RU" sz="2600" b="1" dirty="0" smtClean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проведение зарубежных стажировок</a:t>
            </a:r>
            <a:endParaRPr lang="ru-RU" sz="2600" b="1" dirty="0">
              <a:solidFill>
                <a:srgbClr val="921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13682" y="6652543"/>
            <a:ext cx="8166829" cy="206207"/>
            <a:chOff x="1013682" y="6652543"/>
            <a:chExt cx="8166829" cy="20620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013682" y="6723612"/>
              <a:ext cx="8166829" cy="135138"/>
              <a:chOff x="1013682" y="6750246"/>
              <a:chExt cx="8166829" cy="135138"/>
            </a:xfrm>
          </p:grpSpPr>
          <p:sp>
            <p:nvSpPr>
              <p:cNvPr id="16" name="Прямоугольник 15"/>
              <p:cNvSpPr/>
              <p:nvPr/>
            </p:nvSpPr>
            <p:spPr>
              <a:xfrm flipV="1">
                <a:off x="1013682" y="6813376"/>
                <a:ext cx="8166829" cy="720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0800000" flipV="1">
                <a:off x="1013683" y="6750246"/>
                <a:ext cx="8159586" cy="633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 flipV="1">
              <a:off x="1013682" y="6652543"/>
              <a:ext cx="8130318" cy="4571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9" name="Group 9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696908"/>
              </p:ext>
            </p:extLst>
          </p:nvPr>
        </p:nvGraphicFramePr>
        <p:xfrm>
          <a:off x="1013681" y="2924945"/>
          <a:ext cx="5079947" cy="37275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9947"/>
              </a:tblGrid>
              <a:tr h="37275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В рамках Программы в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2011 - 2014 годах прошли  зарубежные стажировки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на базе ведущих медицинских и образовательных учреждений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795,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отобранных в установленном порядке, участников Программы.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География зарубежных стажировок: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Австрия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– 110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человек;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Великобритания – 45 человек;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Израиль – 89 человек;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Испания – 210 человек;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Германия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182 человека;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Финляндия – 109 человек;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Франция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– 30 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человек;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Япония 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20 человек.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6" y="1038103"/>
            <a:ext cx="2817772" cy="1868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736"/>
            <a:ext cx="2817772" cy="18482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41679"/>
            <a:ext cx="2817772" cy="18730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3" y="1038103"/>
            <a:ext cx="2799805" cy="18629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51" y="4864665"/>
            <a:ext cx="2817772" cy="17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2A680-4D69-4962-8C25-C5ACD798727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9"/>
          <a:stretch/>
        </p:blipFill>
        <p:spPr bwMode="auto">
          <a:xfrm>
            <a:off x="44374" y="143266"/>
            <a:ext cx="941049" cy="1015348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flipV="1">
            <a:off x="1050194" y="862395"/>
            <a:ext cx="8130318" cy="457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6486"/>
            <a:ext cx="8208912" cy="8302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b="1" dirty="0">
                <a:solidFill>
                  <a:srgbClr val="921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 работы участников Программы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00" y="857232"/>
            <a:ext cx="8143900" cy="714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graphicFrame>
        <p:nvGraphicFramePr>
          <p:cNvPr id="21" name="Group 952"/>
          <p:cNvGraphicFramePr>
            <a:graphicFrameLocks/>
          </p:cNvGraphicFramePr>
          <p:nvPr>
            <p:extLst/>
          </p:nvPr>
        </p:nvGraphicFramePr>
        <p:xfrm>
          <a:off x="4572000" y="980728"/>
          <a:ext cx="4429156" cy="25054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29156"/>
              </a:tblGrid>
              <a:tr h="2501470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20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Участниками Программы во второй половине 2014 года было выполнено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2 060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проектов, из них:</a:t>
                      </a:r>
                    </a:p>
                    <a:p>
                      <a:pPr marL="0" algn="just" rtl="0" eaLnBrk="1" latinLnBrk="0" hangingPunct="1">
                        <a:lnSpc>
                          <a:spcPct val="120000"/>
                        </a:lnSpc>
                      </a:pPr>
                      <a:endParaRPr kumimoji="0"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285750" lvl="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слушателями категории А программы «Управление в сфере здравоохранения» –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81 проект</a:t>
                      </a: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;</a:t>
                      </a:r>
                      <a:endParaRPr kumimoji="0" lang="ru-RU" sz="12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285750" lvl="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слушателями категории А программы «Управление в сфере образования» –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113 проектов</a:t>
                      </a: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;</a:t>
                      </a:r>
                      <a:endParaRPr kumimoji="0" lang="ru-RU" sz="12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285750" lvl="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слушателями категории Б программы «Управление в сфере здравоохранения» –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919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проектов</a:t>
                      </a: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;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v"/>
                      </a:pP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слушателями категории Б программы «Управление в сфере образования» –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947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проектов</a:t>
                      </a:r>
                      <a:r>
                        <a:rPr kumimoji="0"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47" y="1124744"/>
            <a:ext cx="3118029" cy="1877590"/>
          </a:xfrm>
          <a:prstGeom prst="rect">
            <a:avLst/>
          </a:prstGeom>
        </p:spPr>
      </p:pic>
      <p:graphicFrame>
        <p:nvGraphicFramePr>
          <p:cNvPr id="19" name="Group 952"/>
          <p:cNvGraphicFramePr>
            <a:graphicFrameLocks/>
          </p:cNvGraphicFramePr>
          <p:nvPr>
            <p:extLst/>
          </p:nvPr>
        </p:nvGraphicFramePr>
        <p:xfrm>
          <a:off x="1071538" y="3639966"/>
          <a:ext cx="7999310" cy="31418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99310"/>
              </a:tblGrid>
              <a:tr h="31418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Разработанные участниками Программы проекты размещены в открытом доступе на официальном общедоступном сайте Программы в сети Интернет (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http://prog.rane.ru)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kumimoji="0" lang="ru-RU" sz="1100" b="1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kumimoji="0" lang="ru-RU" sz="1100" b="1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Тематическая направленность проектов посвящена наиболее актуальным вопросам развития систем здравоохранения и образования Российской Федерации.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ru-RU" sz="11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     Проекты</a:t>
                      </a:r>
                      <a:r>
                        <a:rPr lang="ru-RU" sz="11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выполняются на базе реальных проблемных ситуаций в области управления здравоохранением или образованием и представляют собой оригинальное описание проектных решений по актуальным для регионов тематикам модернизации (развития) здравоохранения или образования.</a:t>
                      </a:r>
                      <a:endPara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ru-RU" sz="11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     Проекты предусматривают проведение системного анализа проблемной ситуации, разработку проектных предложений, финансово-экономическое обоснование предлагаемых решений, обзор рисков и способов их нивелирования. 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ru-RU" sz="11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Большинство разработанных проектов находят поддержку со стороны органов государственной власти субъектов Российской Федерации и органов местного самоуправления.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42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043608" y="6813376"/>
            <a:ext cx="7999278" cy="4571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071538" y="3567958"/>
            <a:ext cx="7999310" cy="6431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:p14="http://schemas.microsoft.com/office/powerpoint/2010/main" val="37057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2530</TotalTime>
  <Words>1095</Words>
  <Application>Microsoft Office PowerPoint</Application>
  <PresentationFormat>Экран (4:3)</PresentationFormat>
  <Paragraphs>160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Corbel</vt:lpstr>
      <vt:lpstr>Gill Sans MT</vt:lpstr>
      <vt:lpstr>Tahoma</vt:lpstr>
      <vt:lpstr>Verdana</vt:lpstr>
      <vt:lpstr>Wingdings</vt:lpstr>
      <vt:lpstr>Wingdings 2</vt:lpstr>
      <vt:lpstr>Солнцестояние</vt:lpstr>
      <vt:lpstr>  Комиссия по организации подготовки управленческих кадров для  организации народного хозяйства Российской Федерации     О РЕАЛИЗАЦИИ ПРОГРАММЫ  «ПОДГОТОВКА УПРАВЛЕНЧЕСКИХ КАДРОВ В СФЕРЕ ЗДРАВООХРАНЕНИЯ, ОБРАЗОВАНИЯ  И КУЛЬТУРЫ                           В 2011 – 2014 гг.»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Чесноков Михаил Александрович</dc:creator>
  <cp:lastModifiedBy>Чесноков Михаил Александрович</cp:lastModifiedBy>
  <cp:revision>166</cp:revision>
  <cp:lastPrinted>2013-12-11T07:32:42Z</cp:lastPrinted>
  <dcterms:created xsi:type="dcterms:W3CDTF">2013-06-21T12:53:23Z</dcterms:created>
  <dcterms:modified xsi:type="dcterms:W3CDTF">2015-03-19T16:39:42Z</dcterms:modified>
</cp:coreProperties>
</file>